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5"/>
  </p:notesMasterIdLst>
  <p:sldIdLst>
    <p:sldId id="260" r:id="rId2"/>
    <p:sldId id="261" r:id="rId3"/>
    <p:sldId id="262" r:id="rId4"/>
    <p:sldId id="264" r:id="rId5"/>
    <p:sldId id="291" r:id="rId6"/>
    <p:sldId id="294" r:id="rId7"/>
    <p:sldId id="292" r:id="rId8"/>
    <p:sldId id="293" r:id="rId9"/>
    <p:sldId id="296" r:id="rId10"/>
    <p:sldId id="295" r:id="rId11"/>
    <p:sldId id="297" r:id="rId12"/>
    <p:sldId id="298" r:id="rId13"/>
    <p:sldId id="299" r:id="rId14"/>
    <p:sldId id="302" r:id="rId15"/>
    <p:sldId id="303" r:id="rId16"/>
    <p:sldId id="304" r:id="rId17"/>
    <p:sldId id="305" r:id="rId18"/>
    <p:sldId id="306" r:id="rId19"/>
    <p:sldId id="267" r:id="rId20"/>
    <p:sldId id="307" r:id="rId21"/>
    <p:sldId id="308" r:id="rId22"/>
    <p:sldId id="309" r:id="rId23"/>
    <p:sldId id="310" r:id="rId24"/>
    <p:sldId id="312" r:id="rId25"/>
    <p:sldId id="313" r:id="rId26"/>
    <p:sldId id="311" r:id="rId27"/>
    <p:sldId id="315" r:id="rId28"/>
    <p:sldId id="316" r:id="rId29"/>
    <p:sldId id="317" r:id="rId30"/>
    <p:sldId id="318" r:id="rId31"/>
    <p:sldId id="319" r:id="rId32"/>
    <p:sldId id="320" r:id="rId33"/>
    <p:sldId id="321" r:id="rId34"/>
    <p:sldId id="324" r:id="rId35"/>
    <p:sldId id="271" r:id="rId36"/>
    <p:sldId id="322" r:id="rId37"/>
    <p:sldId id="323" r:id="rId38"/>
    <p:sldId id="325" r:id="rId39"/>
    <p:sldId id="326" r:id="rId40"/>
    <p:sldId id="327" r:id="rId41"/>
    <p:sldId id="328" r:id="rId42"/>
    <p:sldId id="329" r:id="rId43"/>
    <p:sldId id="330" r:id="rId44"/>
    <p:sldId id="276" r:id="rId45"/>
    <p:sldId id="331" r:id="rId46"/>
    <p:sldId id="332" r:id="rId47"/>
    <p:sldId id="333" r:id="rId48"/>
    <p:sldId id="334" r:id="rId49"/>
    <p:sldId id="335" r:id="rId50"/>
    <p:sldId id="336" r:id="rId51"/>
    <p:sldId id="337" r:id="rId52"/>
    <p:sldId id="338" r:id="rId53"/>
    <p:sldId id="339" r:id="rId54"/>
    <p:sldId id="340" r:id="rId55"/>
    <p:sldId id="341" r:id="rId56"/>
    <p:sldId id="342" r:id="rId57"/>
    <p:sldId id="343" r:id="rId58"/>
    <p:sldId id="344" r:id="rId59"/>
    <p:sldId id="345" r:id="rId60"/>
    <p:sldId id="277" r:id="rId61"/>
    <p:sldId id="346" r:id="rId62"/>
    <p:sldId id="347" r:id="rId63"/>
    <p:sldId id="348" r:id="rId64"/>
    <p:sldId id="349" r:id="rId65"/>
    <p:sldId id="350" r:id="rId66"/>
    <p:sldId id="351" r:id="rId67"/>
    <p:sldId id="352" r:id="rId68"/>
    <p:sldId id="353" r:id="rId69"/>
    <p:sldId id="354" r:id="rId70"/>
    <p:sldId id="355" r:id="rId71"/>
    <p:sldId id="356" r:id="rId72"/>
    <p:sldId id="357" r:id="rId73"/>
    <p:sldId id="358" r:id="rId74"/>
  </p:sldIdLst>
  <p:sldSz cx="12192000" cy="6858000"/>
  <p:notesSz cx="6858000" cy="9144000"/>
  <p:embeddedFontLst>
    <p:embeddedFont>
      <p:font typeface="Calibri" panose="020F0502020204030204" pitchFamily="34" charset="0"/>
      <p:regular r:id="rId76"/>
      <p:bold r:id="rId77"/>
      <p:italic r:id="rId78"/>
      <p:boldItalic r:id="rId79"/>
    </p:embeddedFont>
    <p:embeddedFont>
      <p:font typeface="华文细黑" panose="02010600040101010101" pitchFamily="2" charset="-122"/>
      <p:regular r:id="rId80"/>
    </p:embeddedFont>
    <p:embeddedFont>
      <p:font typeface="微软雅黑" panose="020B0503020204020204" pitchFamily="34" charset="-122"/>
      <p:regular r:id="rId81"/>
      <p:bold r:id="rId8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4" pos="3840" userDrawn="1">
          <p15:clr>
            <a:srgbClr val="A4A3A4"/>
          </p15:clr>
        </p15:guide>
        <p15:guide id="5" pos="7061" userDrawn="1">
          <p15:clr>
            <a:srgbClr val="A4A3A4"/>
          </p15:clr>
        </p15:guide>
        <p15:guide id="6" pos="6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4DD"/>
    <a:srgbClr val="20517C"/>
    <a:srgbClr val="E8EAE9"/>
    <a:srgbClr val="FFFFFF"/>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62" d="100"/>
          <a:sy n="62" d="100"/>
        </p:scale>
        <p:origin x="346" y="62"/>
      </p:cViewPr>
      <p:guideLst>
        <p:guide orient="horz" pos="2160"/>
        <p:guide pos="3840"/>
        <p:guide pos="7061"/>
        <p:guide pos="619"/>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extLst>
      <p:ext uri="{BB962C8B-B14F-4D97-AF65-F5344CB8AC3E}">
        <p14:creationId xmlns:p14="http://schemas.microsoft.com/office/powerpoint/2010/main" val="380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占位符 145"/>
          <p:cNvSpPr>
            <a:spLocks noGrp="1"/>
          </p:cNvSpPr>
          <p:nvPr>
            <p:ph type="body" sz="quarter" idx="10" hasCustomPrompt="1"/>
          </p:nvPr>
        </p:nvSpPr>
        <p:spPr>
          <a:xfrm>
            <a:off x="2644927" y="2908398"/>
            <a:ext cx="7076962" cy="808633"/>
          </a:xfrm>
          <a:prstGeom prst="rect">
            <a:avLst/>
          </a:prstGeom>
        </p:spPr>
        <p:txBody>
          <a:bodyPr/>
          <a:lstStyle>
            <a:lvl1pPr marL="0" indent="0" algn="l">
              <a:buNone/>
              <a:defRPr sz="6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内蒙古大学</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2803021" y="3977286"/>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r>
              <a:rPr lang="en-US" altLang="zh-CN" dirty="0"/>
              <a:t>XXXX</a:t>
            </a:r>
            <a:r>
              <a:rPr lang="zh-CN" altLang="en-US" dirty="0"/>
              <a:t>学院</a:t>
            </a:r>
          </a:p>
        </p:txBody>
      </p:sp>
      <p:sp>
        <p:nvSpPr>
          <p:cNvPr id="150" name="文本占位符 148"/>
          <p:cNvSpPr>
            <a:spLocks noGrp="1"/>
          </p:cNvSpPr>
          <p:nvPr>
            <p:ph type="body" sz="quarter" idx="12" hasCustomPrompt="1"/>
          </p:nvPr>
        </p:nvSpPr>
        <p:spPr>
          <a:xfrm>
            <a:off x="6332242" y="3977286"/>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r>
              <a:rPr lang="en-US" altLang="zh-CN" dirty="0" err="1"/>
              <a:t>xxxxx</a:t>
            </a:r>
            <a:endParaRPr lang="zh-CN" altLang="en-US" dirty="0"/>
          </a:p>
        </p:txBody>
      </p:sp>
      <p:sp>
        <p:nvSpPr>
          <p:cNvPr id="151" name="文本占位符 148"/>
          <p:cNvSpPr>
            <a:spLocks noGrp="1"/>
          </p:cNvSpPr>
          <p:nvPr>
            <p:ph type="body" sz="quarter" idx="13" hasCustomPrompt="1"/>
          </p:nvPr>
        </p:nvSpPr>
        <p:spPr>
          <a:xfrm>
            <a:off x="-24680" y="5950098"/>
            <a:ext cx="3154234"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a:t>
            </a:r>
            <a:r>
              <a:rPr lang="en-US" altLang="zh-CN" dirty="0"/>
              <a:t>:</a:t>
            </a:r>
            <a:r>
              <a:rPr lang="zh-CN" altLang="en-US" dirty="0"/>
              <a:t>海湾同学社</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指导老师：同学社</a:t>
            </a:r>
          </a:p>
        </p:txBody>
      </p:sp>
    </p:spTree>
    <p:extLst>
      <p:ext uri="{BB962C8B-B14F-4D97-AF65-F5344CB8AC3E}">
        <p14:creationId xmlns:p14="http://schemas.microsoft.com/office/powerpoint/2010/main" val="3784307866"/>
      </p:ext>
    </p:extLst>
  </p:cSld>
  <p:clrMapOvr>
    <a:masterClrMapping/>
  </p:clrMapOvr>
  <p:extLst>
    <p:ext uri="{DCECCB84-F9BA-43D5-87BE-67443E8EF086}">
      <p15:sldGuideLst xmlns:p15="http://schemas.microsoft.com/office/powerpoint/2012/main">
        <p15:guide id="1" pos="3795">
          <p15:clr>
            <a:srgbClr val="FBAE40"/>
          </p15:clr>
        </p15:guide>
        <p15:guide id="2" pos="71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extLst>
      <p:ext uri="{BB962C8B-B14F-4D97-AF65-F5344CB8AC3E}">
        <p14:creationId xmlns:p14="http://schemas.microsoft.com/office/powerpoint/2010/main" val="3494746977"/>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98072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6165304"/>
            <a:ext cx="12216680" cy="67322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5269805"/>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188640"/>
            <a:ext cx="12216680" cy="7920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456" y="282045"/>
            <a:ext cx="1904703" cy="629233"/>
          </a:xfrm>
          <a:prstGeom prst="rect">
            <a:avLst/>
          </a:prstGeom>
        </p:spPr>
      </p:pic>
    </p:spTree>
    <p:extLst>
      <p:ext uri="{BB962C8B-B14F-4D97-AF65-F5344CB8AC3E}">
        <p14:creationId xmlns:p14="http://schemas.microsoft.com/office/powerpoint/2010/main" val="247395217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527688"/>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63562"/>
      </p:ext>
    </p:extLst>
  </p:cSld>
  <p:clrMapOvr>
    <a:masterClrMapping/>
  </p:clrMapOvr>
  <p:extLst>
    <p:ext uri="{DCECCB84-F9BA-43D5-87BE-67443E8EF086}">
      <p15:sldGuideLst xmlns:p15="http://schemas.microsoft.com/office/powerpoint/2012/main">
        <p15:guide id="1" pos="3840">
          <p15:clr>
            <a:srgbClr val="FBAE40"/>
          </p15:clr>
        </p15:guide>
        <p15:guide id="2" pos="717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9006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271464" y="2996952"/>
            <a:ext cx="10009111" cy="720079"/>
          </a:xfrm>
        </p:spPr>
        <p:txBody>
          <a:bodyPr/>
          <a:lstStyle/>
          <a:p>
            <a:pPr lvl="0" algn="ctr"/>
            <a:r>
              <a:rPr lang="zh-CN" altLang="en-US" dirty="0"/>
              <a:t>   第</a:t>
            </a:r>
            <a:r>
              <a:rPr lang="en-US" altLang="zh-CN" dirty="0"/>
              <a:t>4</a:t>
            </a:r>
            <a:r>
              <a:rPr lang="zh-CN" altLang="en-US" dirty="0"/>
              <a:t>章</a:t>
            </a:r>
            <a:r>
              <a:rPr lang="en-US" altLang="zh-CN" dirty="0"/>
              <a:t> Arduino</a:t>
            </a:r>
            <a:r>
              <a:rPr lang="zh-CN" altLang="en-US" dirty="0"/>
              <a:t>教程实例</a:t>
            </a:r>
          </a:p>
          <a:p>
            <a:endParaRPr lang="zh-CN" altLang="en-US" dirty="0"/>
          </a:p>
        </p:txBody>
      </p:sp>
      <p:sp>
        <p:nvSpPr>
          <p:cNvPr id="5" name="文本占位符 4"/>
          <p:cNvSpPr>
            <a:spLocks noGrp="1"/>
          </p:cNvSpPr>
          <p:nvPr>
            <p:ph type="body" sz="quarter" idx="13"/>
          </p:nvPr>
        </p:nvSpPr>
        <p:spPr>
          <a:xfrm>
            <a:off x="4374002" y="4797151"/>
            <a:ext cx="3738221" cy="431229"/>
          </a:xfrm>
        </p:spPr>
        <p:txBody>
          <a:bodyPr/>
          <a:lstStyle/>
          <a:p>
            <a:pPr marL="0" indent="0">
              <a:buNone/>
            </a:pPr>
            <a:r>
              <a:rPr lang="zh-CN" altLang="en-US" dirty="0">
                <a:solidFill>
                  <a:srgbClr val="002060"/>
                </a:solidFill>
              </a:rPr>
              <a:t>主    讲：周润景  教授</a:t>
            </a:r>
          </a:p>
        </p:txBody>
      </p:sp>
      <p:sp>
        <p:nvSpPr>
          <p:cNvPr id="6" name="文本占位符 5"/>
          <p:cNvSpPr>
            <a:spLocks noGrp="1"/>
          </p:cNvSpPr>
          <p:nvPr>
            <p:ph type="body" sz="quarter" idx="14"/>
          </p:nvPr>
        </p:nvSpPr>
        <p:spPr>
          <a:xfrm>
            <a:off x="4374002" y="5373216"/>
            <a:ext cx="4026253" cy="503237"/>
          </a:xfrm>
        </p:spPr>
        <p:txBody>
          <a:bodyPr/>
          <a:lstStyle/>
          <a:p>
            <a:r>
              <a:rPr lang="zh-CN" altLang="en-US" b="0" dirty="0"/>
              <a:t>单    位</a:t>
            </a:r>
            <a:r>
              <a:rPr lang="zh-CN" altLang="en-US" dirty="0"/>
              <a:t>：电子信息工程学院</a:t>
            </a:r>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3792" y="677002"/>
            <a:ext cx="3200847" cy="1057423"/>
          </a:xfrm>
          <a:prstGeom prst="rect">
            <a:avLst/>
          </a:prstGeom>
        </p:spPr>
      </p:pic>
    </p:spTree>
    <p:extLst>
      <p:ext uri="{BB962C8B-B14F-4D97-AF65-F5344CB8AC3E}">
        <p14:creationId xmlns:p14="http://schemas.microsoft.com/office/powerpoint/2010/main" val="1750707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67409" y="1221400"/>
            <a:ext cx="10873208" cy="1200329"/>
          </a:xfrm>
          <a:prstGeom prst="rect">
            <a:avLst/>
          </a:prstGeom>
        </p:spPr>
        <p:txBody>
          <a:bodyPr wrap="square">
            <a:spAutoFit/>
          </a:bodyPr>
          <a:lstStyle/>
          <a:p>
            <a:pPr marL="0" marR="0" algn="just" defTabSz="457200">
              <a:spcBef>
                <a:spcPts val="0"/>
              </a:spcBef>
              <a:spcAft>
                <a:spcPts val="0"/>
              </a:spcAft>
            </a:pPr>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为了避免原理图上的杂乱，通过给端子相同的名称在原理图上进行连接。具有相同名称的任何终端可以被认为在它们之间具有不可见的导线，如图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在实际硬件中，这相当于将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按钮和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 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连接到封装，并将屏封装接到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 Uno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5405876C-C596-4262-9C73-D13BA5938C14}"/>
              </a:ext>
            </a:extLst>
          </p:cNvPr>
          <p:cNvSpPr txBox="1">
            <a:spLocks/>
          </p:cNvSpPr>
          <p:nvPr/>
        </p:nvSpPr>
        <p:spPr>
          <a:xfrm>
            <a:off x="1847528" y="4797152"/>
            <a:ext cx="2344748"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4-10  </a:t>
            </a:r>
            <a:r>
              <a:rPr lang="zh-CN" altLang="en-US" sz="1200" dirty="0"/>
              <a:t>相同名称的端子相连</a:t>
            </a:r>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6C8C8001-E06B-44A9-A930-C511D63D1C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631" b="10843"/>
          <a:stretch>
            <a:fillRect/>
          </a:stretch>
        </p:blipFill>
        <p:spPr>
          <a:xfrm>
            <a:off x="1055440" y="3212976"/>
            <a:ext cx="3286125" cy="1409700"/>
          </a:xfrm>
          <a:prstGeom prst="rect">
            <a:avLst/>
          </a:prstGeom>
          <a:noFill/>
          <a:ln>
            <a:noFill/>
          </a:ln>
        </p:spPr>
      </p:pic>
      <p:pic>
        <p:nvPicPr>
          <p:cNvPr id="12" name="图片 11" descr="IMG_256">
            <a:extLst>
              <a:ext uri="{FF2B5EF4-FFF2-40B4-BE49-F238E27FC236}">
                <a16:creationId xmlns:a16="http://schemas.microsoft.com/office/drawing/2014/main" id="{DA52FC8E-D529-491B-9383-8CA396E56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528048" y="2460737"/>
            <a:ext cx="3333750" cy="3162300"/>
          </a:xfrm>
          <a:prstGeom prst="rect">
            <a:avLst/>
          </a:prstGeom>
          <a:noFill/>
          <a:ln>
            <a:noFill/>
          </a:ln>
        </p:spPr>
      </p:pic>
      <p:sp>
        <p:nvSpPr>
          <p:cNvPr id="13" name="文本占位符 2">
            <a:extLst>
              <a:ext uri="{FF2B5EF4-FFF2-40B4-BE49-F238E27FC236}">
                <a16:creationId xmlns:a16="http://schemas.microsoft.com/office/drawing/2014/main" id="{70A602C9-84CD-481B-85BF-213EA8CAAD7E}"/>
              </a:ext>
            </a:extLst>
          </p:cNvPr>
          <p:cNvSpPr txBox="1">
            <a:spLocks/>
          </p:cNvSpPr>
          <p:nvPr/>
        </p:nvSpPr>
        <p:spPr>
          <a:xfrm>
            <a:off x="6608065" y="5805264"/>
            <a:ext cx="3173716"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4-11  Grove LED</a:t>
            </a:r>
            <a:r>
              <a:rPr lang="zh-CN" altLang="en-US" sz="1200" dirty="0"/>
              <a:t>和按钮连接到</a:t>
            </a:r>
            <a:r>
              <a:rPr lang="en-US" altLang="zh-CN" sz="1200" dirty="0"/>
              <a:t>Arduino Uno</a:t>
            </a: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2267710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67409" y="1221400"/>
            <a:ext cx="10873208" cy="1200329"/>
          </a:xfrm>
          <a:prstGeom prst="rect">
            <a:avLst/>
          </a:prstGeom>
        </p:spPr>
        <p:txBody>
          <a:bodyPr wrap="square">
            <a:spAutoFit/>
          </a:bodyPr>
          <a:lstStyle/>
          <a:p>
            <a:pPr marL="0" marR="0" algn="just" defTabSz="457200">
              <a:spcBef>
                <a:spcPts val="0"/>
              </a:spcBef>
              <a:spcAft>
                <a:spcPts val="0"/>
              </a:spcAft>
            </a:pPr>
            <a:r>
              <a:rPr lang="zh-CN" altLang="en-US" kern="100" dirty="0">
                <a:latin typeface="Arial" panose="020B0604020202020204" pitchFamily="34" charset="0"/>
                <a:ea typeface="宋体" panose="02010600030101010101" pitchFamily="2" charset="-122"/>
                <a:cs typeface="Arial" panose="020B0604020202020204" pitchFamily="34" charset="0"/>
              </a:rPr>
              <a:t>注意：</a:t>
            </a:r>
            <a:r>
              <a:rPr lang="en-US" altLang="zh-CN" kern="100" dirty="0">
                <a:latin typeface="Arial" panose="020B0604020202020204" pitchFamily="34" charset="0"/>
                <a:ea typeface="宋体" panose="02010600030101010101" pitchFamily="2" charset="-122"/>
                <a:cs typeface="Arial" panose="020B0604020202020204" pitchFamily="34" charset="0"/>
              </a:rPr>
              <a:t>	</a:t>
            </a: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必须将外围设备插入</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传感器上与</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Proteus</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原理图指定的相同的连接器。还必须确保在原理图上设有两个具有相同连接器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ID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的外设；如果有的话，您需要切换到原理图并更改其中一个外设上的连接</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ID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3" name="文本占位符 2">
            <a:extLst>
              <a:ext uri="{FF2B5EF4-FFF2-40B4-BE49-F238E27FC236}">
                <a16:creationId xmlns:a16="http://schemas.microsoft.com/office/drawing/2014/main" id="{70A602C9-84CD-481B-85BF-213EA8CAAD7E}"/>
              </a:ext>
            </a:extLst>
          </p:cNvPr>
          <p:cNvSpPr txBox="1">
            <a:spLocks/>
          </p:cNvSpPr>
          <p:nvPr/>
        </p:nvSpPr>
        <p:spPr>
          <a:xfrm>
            <a:off x="5267908" y="6450815"/>
            <a:ext cx="1656184"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4-12 </a:t>
            </a:r>
            <a:r>
              <a:rPr lang="zh-CN" altLang="en-US" sz="1200" dirty="0"/>
              <a:t>设置链接器</a:t>
            </a:r>
            <a:r>
              <a:rPr lang="en-US" altLang="zh-CN" sz="1200" dirty="0"/>
              <a:t>ID</a:t>
            </a:r>
            <a:r>
              <a:rPr lang="zh-CN" altLang="en-US" sz="1200" dirty="0"/>
              <a:t>值</a:t>
            </a:r>
          </a:p>
        </p:txBody>
      </p:sp>
      <p:pic>
        <p:nvPicPr>
          <p:cNvPr id="10" name="图片 9" descr="IMG_256">
            <a:extLst>
              <a:ext uri="{FF2B5EF4-FFF2-40B4-BE49-F238E27FC236}">
                <a16:creationId xmlns:a16="http://schemas.microsoft.com/office/drawing/2014/main" id="{F3066D5A-6229-42F0-AA78-703F03902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35" b="1689"/>
          <a:stretch>
            <a:fillRect/>
          </a:stretch>
        </p:blipFill>
        <p:spPr>
          <a:xfrm>
            <a:off x="3048000" y="2547694"/>
            <a:ext cx="6096000" cy="3777156"/>
          </a:xfrm>
          <a:prstGeom prst="rect">
            <a:avLst/>
          </a:prstGeom>
          <a:noFill/>
          <a:ln>
            <a:noFill/>
          </a:ln>
        </p:spPr>
      </p:pic>
    </p:spTree>
    <p:extLst>
      <p:ext uri="{BB962C8B-B14F-4D97-AF65-F5344CB8AC3E}">
        <p14:creationId xmlns:p14="http://schemas.microsoft.com/office/powerpoint/2010/main" val="4037300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923330"/>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回到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中</a:t>
            </a:r>
            <a:r>
              <a:rPr lang="zh-CN" altLang="en-US" kern="100" dirty="0">
                <a:latin typeface="宋体" panose="02010600030101010101" pitchFamily="2" charset="-122"/>
                <a:ea typeface="宋体" panose="02010600030101010101" pitchFamily="2" charset="-122"/>
                <a:cs typeface="Arial" panose="020B0604020202020204" pitchFamily="34" charset="0"/>
              </a:rPr>
              <a:t>，会发现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工程树现在在外围设备部分有两个条目，如图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4-13</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的美妙之处在于，用户可以查找扩展外设的方法列表。这些方法是用户与硬件交互的主要方式。例如，将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ON</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方法拖放到循环程序中，如图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4-14</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70A602C9-84CD-481B-85BF-213EA8CAAD7E}"/>
              </a:ext>
            </a:extLst>
          </p:cNvPr>
          <p:cNvSpPr txBox="1">
            <a:spLocks/>
          </p:cNvSpPr>
          <p:nvPr/>
        </p:nvSpPr>
        <p:spPr>
          <a:xfrm>
            <a:off x="1609794" y="4713271"/>
            <a:ext cx="2219325"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4-13 </a:t>
            </a:r>
            <a:r>
              <a:rPr lang="zh-CN" altLang="en-US" sz="1200" dirty="0"/>
              <a:t>工程树显示外围设备条目</a:t>
            </a:r>
          </a:p>
        </p:txBody>
      </p:sp>
      <p:pic>
        <p:nvPicPr>
          <p:cNvPr id="7" name="图片 6" descr="IMG_256">
            <a:extLst>
              <a:ext uri="{FF2B5EF4-FFF2-40B4-BE49-F238E27FC236}">
                <a16:creationId xmlns:a16="http://schemas.microsoft.com/office/drawing/2014/main" id="{BD322724-D911-46FB-ABA9-6B203372D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285" b="6019"/>
          <a:stretch>
            <a:fillRect/>
          </a:stretch>
        </p:blipFill>
        <p:spPr>
          <a:xfrm>
            <a:off x="1631504" y="2492829"/>
            <a:ext cx="2219325" cy="1933575"/>
          </a:xfrm>
          <a:prstGeom prst="rect">
            <a:avLst/>
          </a:prstGeom>
          <a:noFill/>
          <a:ln>
            <a:noFill/>
          </a:ln>
        </p:spPr>
      </p:pic>
      <p:pic>
        <p:nvPicPr>
          <p:cNvPr id="8" name="图片 7" descr="IMG_256">
            <a:extLst>
              <a:ext uri="{FF2B5EF4-FFF2-40B4-BE49-F238E27FC236}">
                <a16:creationId xmlns:a16="http://schemas.microsoft.com/office/drawing/2014/main" id="{4EC02437-3866-4371-80ED-5E74C33E5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736" b="3948"/>
          <a:stretch>
            <a:fillRect/>
          </a:stretch>
        </p:blipFill>
        <p:spPr>
          <a:xfrm>
            <a:off x="5375920" y="2492829"/>
            <a:ext cx="5391150" cy="2085975"/>
          </a:xfrm>
          <a:prstGeom prst="rect">
            <a:avLst/>
          </a:prstGeom>
          <a:noFill/>
          <a:ln>
            <a:noFill/>
          </a:ln>
        </p:spPr>
      </p:pic>
      <p:sp>
        <p:nvSpPr>
          <p:cNvPr id="12" name="文本占位符 2">
            <a:extLst>
              <a:ext uri="{FF2B5EF4-FFF2-40B4-BE49-F238E27FC236}">
                <a16:creationId xmlns:a16="http://schemas.microsoft.com/office/drawing/2014/main" id="{D91063DD-571C-4A03-A00F-EB7504EBF604}"/>
              </a:ext>
            </a:extLst>
          </p:cNvPr>
          <p:cNvSpPr txBox="1">
            <a:spLocks/>
          </p:cNvSpPr>
          <p:nvPr/>
        </p:nvSpPr>
        <p:spPr>
          <a:xfrm>
            <a:off x="6961832" y="4713271"/>
            <a:ext cx="2219325"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4-14 </a:t>
            </a:r>
            <a:r>
              <a:rPr lang="zh-CN" altLang="en-US" sz="1200" dirty="0"/>
              <a:t>拖放程序块到流程图</a:t>
            </a:r>
          </a:p>
        </p:txBody>
      </p:sp>
    </p:spTree>
    <p:extLst>
      <p:ext uri="{BB962C8B-B14F-4D97-AF65-F5344CB8AC3E}">
        <p14:creationId xmlns:p14="http://schemas.microsoft.com/office/powerpoint/2010/main" val="25509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923330"/>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单击</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播放按钮，程序将编译，模拟器将启动，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将打开。并且可以通过</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右侧的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Active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弹出窗口或通过切换到原理图选项卡来查看，如图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4-15</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单击</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停止键退出仿真，程序将停止运行程序，通过按下按钮来打开和关闭</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4-16</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p:txBody>
      </p:sp>
      <p:sp>
        <p:nvSpPr>
          <p:cNvPr id="12" name="文本占位符 2">
            <a:extLst>
              <a:ext uri="{FF2B5EF4-FFF2-40B4-BE49-F238E27FC236}">
                <a16:creationId xmlns:a16="http://schemas.microsoft.com/office/drawing/2014/main" id="{D91063DD-571C-4A03-A00F-EB7504EBF604}"/>
              </a:ext>
            </a:extLst>
          </p:cNvPr>
          <p:cNvSpPr txBox="1">
            <a:spLocks/>
          </p:cNvSpPr>
          <p:nvPr/>
        </p:nvSpPr>
        <p:spPr>
          <a:xfrm>
            <a:off x="2631287" y="5833928"/>
            <a:ext cx="1188282"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4-15 </a:t>
            </a:r>
            <a:r>
              <a:rPr lang="zh-CN" altLang="en-US" sz="1200" dirty="0"/>
              <a:t>仿真界面</a:t>
            </a:r>
          </a:p>
        </p:txBody>
      </p:sp>
      <p:pic>
        <p:nvPicPr>
          <p:cNvPr id="9" name="图片 8" descr="IMG_256">
            <a:extLst>
              <a:ext uri="{FF2B5EF4-FFF2-40B4-BE49-F238E27FC236}">
                <a16:creationId xmlns:a16="http://schemas.microsoft.com/office/drawing/2014/main" id="{DC32EBBD-1E21-4379-BA68-B51786D4C9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339" b="3116"/>
          <a:stretch>
            <a:fillRect/>
          </a:stretch>
        </p:blipFill>
        <p:spPr>
          <a:xfrm>
            <a:off x="839416" y="2360554"/>
            <a:ext cx="4772025" cy="3257550"/>
          </a:xfrm>
          <a:prstGeom prst="rect">
            <a:avLst/>
          </a:prstGeom>
          <a:noFill/>
          <a:ln>
            <a:noFill/>
          </a:ln>
        </p:spPr>
      </p:pic>
      <p:pic>
        <p:nvPicPr>
          <p:cNvPr id="10" name="图片 9" descr="IMG_256">
            <a:extLst>
              <a:ext uri="{FF2B5EF4-FFF2-40B4-BE49-F238E27FC236}">
                <a16:creationId xmlns:a16="http://schemas.microsoft.com/office/drawing/2014/main" id="{3221FF15-4921-4CEF-B251-2AA9733D7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882"/>
          <a:stretch>
            <a:fillRect/>
          </a:stretch>
        </p:blipFill>
        <p:spPr>
          <a:xfrm>
            <a:off x="7032104" y="3284984"/>
            <a:ext cx="2286000" cy="904875"/>
          </a:xfrm>
          <a:prstGeom prst="rect">
            <a:avLst/>
          </a:prstGeom>
          <a:noFill/>
          <a:ln>
            <a:noFill/>
          </a:ln>
        </p:spPr>
      </p:pic>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7455024" y="4293096"/>
            <a:ext cx="1440160"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4-16 </a:t>
            </a:r>
            <a:r>
              <a:rPr lang="zh-CN" altLang="en-US" sz="1200" dirty="0"/>
              <a:t>仿真停止按钮</a:t>
            </a:r>
          </a:p>
        </p:txBody>
      </p:sp>
    </p:spTree>
    <p:extLst>
      <p:ext uri="{BB962C8B-B14F-4D97-AF65-F5344CB8AC3E}">
        <p14:creationId xmlns:p14="http://schemas.microsoft.com/office/powerpoint/2010/main" val="21141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839416" y="1261532"/>
            <a:ext cx="10873209" cy="1477328"/>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关闭的可视化命令拖放到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ON</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操作旁边的空间中</a:t>
            </a:r>
            <a:r>
              <a:rPr lang="zh-CN" altLang="en-US" kern="100" dirty="0">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4-19</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此时，你会注意到它显示为一个决策块。传感器函数总是返回</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TRUE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或</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FALSE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，并且决策块允许我们将代码拆分为两个条件路径，如图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4-18</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algn="just" defTabSz="457200">
              <a:spcBef>
                <a:spcPts val="0"/>
              </a:spcBef>
              <a:spcAft>
                <a:spcPts val="0"/>
              </a:spcAft>
            </a:pP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p:txBody>
      </p:sp>
      <p:sp>
        <p:nvSpPr>
          <p:cNvPr id="12" name="文本占位符 2">
            <a:extLst>
              <a:ext uri="{FF2B5EF4-FFF2-40B4-BE49-F238E27FC236}">
                <a16:creationId xmlns:a16="http://schemas.microsoft.com/office/drawing/2014/main" id="{D91063DD-571C-4A03-A00F-EB7504EBF604}"/>
              </a:ext>
            </a:extLst>
          </p:cNvPr>
          <p:cNvSpPr txBox="1">
            <a:spLocks/>
          </p:cNvSpPr>
          <p:nvPr/>
        </p:nvSpPr>
        <p:spPr>
          <a:xfrm>
            <a:off x="2725210" y="6160727"/>
            <a:ext cx="2104167"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4-17 </a:t>
            </a:r>
            <a:r>
              <a:rPr lang="zh-CN" altLang="en-US" sz="1200" dirty="0"/>
              <a:t>设置按钮的传感器功能</a:t>
            </a:r>
          </a:p>
        </p:txBody>
      </p:sp>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8268732" y="6138817"/>
            <a:ext cx="1143799"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4-18 </a:t>
            </a:r>
            <a:r>
              <a:rPr lang="zh-CN" altLang="en-US" sz="1200" dirty="0"/>
              <a:t>循环例程</a:t>
            </a:r>
          </a:p>
        </p:txBody>
      </p:sp>
      <p:pic>
        <p:nvPicPr>
          <p:cNvPr id="8" name="图片 7" descr="IMG_256">
            <a:extLst>
              <a:ext uri="{FF2B5EF4-FFF2-40B4-BE49-F238E27FC236}">
                <a16:creationId xmlns:a16="http://schemas.microsoft.com/office/drawing/2014/main" id="{905A70C9-6DA0-4F95-9B55-6DEBA1B0F5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527" b="3798"/>
          <a:stretch>
            <a:fillRect/>
          </a:stretch>
        </p:blipFill>
        <p:spPr>
          <a:xfrm>
            <a:off x="1132520" y="2423769"/>
            <a:ext cx="5143500" cy="3619500"/>
          </a:xfrm>
          <a:prstGeom prst="rect">
            <a:avLst/>
          </a:prstGeom>
          <a:noFill/>
          <a:ln>
            <a:noFill/>
          </a:ln>
        </p:spPr>
      </p:pic>
      <p:pic>
        <p:nvPicPr>
          <p:cNvPr id="9" name="图片 8" descr="IMG_256">
            <a:extLst>
              <a:ext uri="{FF2B5EF4-FFF2-40B4-BE49-F238E27FC236}">
                <a16:creationId xmlns:a16="http://schemas.microsoft.com/office/drawing/2014/main" id="{5DF9CAD9-AF07-4B9D-BDCF-DD1159324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373782" y="2423769"/>
            <a:ext cx="2933700" cy="3495675"/>
          </a:xfrm>
          <a:prstGeom prst="rect">
            <a:avLst/>
          </a:prstGeom>
          <a:noFill/>
          <a:ln>
            <a:noFill/>
          </a:ln>
        </p:spPr>
      </p:pic>
    </p:spTree>
    <p:extLst>
      <p:ext uri="{BB962C8B-B14F-4D97-AF65-F5344CB8AC3E}">
        <p14:creationId xmlns:p14="http://schemas.microsoft.com/office/powerpoint/2010/main" val="286258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923330"/>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关闭的可视化命令拖放到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ON</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操作旁边的空间中</a:t>
            </a:r>
            <a:r>
              <a:rPr lang="zh-CN" altLang="en-US" kern="100" dirty="0">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4-19</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从决策块连线到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OFF</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命令的顶部，类似地，我们需要将来自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OFF</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命令底部的流程连接回主</a:t>
            </a:r>
            <a:r>
              <a:rPr lang="zh-CN" altLang="en-US" kern="100" dirty="0">
                <a:latin typeface="宋体" panose="02010600030101010101" pitchFamily="2" charset="-122"/>
                <a:ea typeface="宋体" panose="02010600030101010101" pitchFamily="2" charset="-122"/>
                <a:cs typeface="Arial" panose="020B0604020202020204" pitchFamily="34" charset="0"/>
              </a:rPr>
              <a:t>循环，如图</a:t>
            </a:r>
            <a:r>
              <a:rPr lang="en-US" altLang="zh-CN" kern="100" dirty="0">
                <a:latin typeface="宋体" panose="02010600030101010101" pitchFamily="2" charset="-122"/>
                <a:ea typeface="宋体" panose="02010600030101010101" pitchFamily="2" charset="-122"/>
                <a:cs typeface="Arial" panose="020B0604020202020204" pitchFamily="34" charset="0"/>
              </a:rPr>
              <a:t>4-20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2" name="文本占位符 2">
            <a:extLst>
              <a:ext uri="{FF2B5EF4-FFF2-40B4-BE49-F238E27FC236}">
                <a16:creationId xmlns:a16="http://schemas.microsoft.com/office/drawing/2014/main" id="{D91063DD-571C-4A03-A00F-EB7504EBF604}"/>
              </a:ext>
            </a:extLst>
          </p:cNvPr>
          <p:cNvSpPr txBox="1">
            <a:spLocks/>
          </p:cNvSpPr>
          <p:nvPr/>
        </p:nvSpPr>
        <p:spPr>
          <a:xfrm>
            <a:off x="2495600" y="5488070"/>
            <a:ext cx="2160240"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4-19 </a:t>
            </a:r>
            <a:r>
              <a:rPr lang="zh-CN" altLang="en-US" sz="1200" dirty="0"/>
              <a:t>拖放程序块到编辑窗口</a:t>
            </a:r>
          </a:p>
          <a:p>
            <a:pPr marL="0" indent="0">
              <a:buNone/>
            </a:pPr>
            <a:endParaRPr lang="zh-CN" altLang="en-US" sz="1200" dirty="0"/>
          </a:p>
        </p:txBody>
      </p:sp>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7617850" y="5044500"/>
            <a:ext cx="2232248"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4-20 </a:t>
            </a:r>
            <a:r>
              <a:rPr lang="zh-CN" altLang="en-US" sz="1200" dirty="0"/>
              <a:t>链接各程序块间的向导线</a:t>
            </a:r>
          </a:p>
        </p:txBody>
      </p:sp>
      <p:pic>
        <p:nvPicPr>
          <p:cNvPr id="13" name="图片 12" descr="IMG_256">
            <a:extLst>
              <a:ext uri="{FF2B5EF4-FFF2-40B4-BE49-F238E27FC236}">
                <a16:creationId xmlns:a16="http://schemas.microsoft.com/office/drawing/2014/main" id="{63DF7F8B-7E28-49FB-907B-12BC5917F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 r="2336" b="3436"/>
          <a:stretch>
            <a:fillRect/>
          </a:stretch>
        </p:blipFill>
        <p:spPr>
          <a:xfrm>
            <a:off x="1216767" y="2512567"/>
            <a:ext cx="4381500" cy="2676525"/>
          </a:xfrm>
          <a:prstGeom prst="rect">
            <a:avLst/>
          </a:prstGeom>
          <a:noFill/>
          <a:ln>
            <a:noFill/>
          </a:ln>
        </p:spPr>
      </p:pic>
      <p:pic>
        <p:nvPicPr>
          <p:cNvPr id="14" name="图片 13" descr="IMG_256">
            <a:extLst>
              <a:ext uri="{FF2B5EF4-FFF2-40B4-BE49-F238E27FC236}">
                <a16:creationId xmlns:a16="http://schemas.microsoft.com/office/drawing/2014/main" id="{81A76B1E-4A98-4F3B-8A02-04F59C7618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078" b="9009"/>
          <a:stretch>
            <a:fillRect/>
          </a:stretch>
        </p:blipFill>
        <p:spPr>
          <a:xfrm>
            <a:off x="5676449" y="2947757"/>
            <a:ext cx="6115050" cy="962025"/>
          </a:xfrm>
          <a:prstGeom prst="rect">
            <a:avLst/>
          </a:prstGeom>
          <a:noFill/>
          <a:ln>
            <a:noFill/>
          </a:ln>
        </p:spPr>
      </p:pic>
      <p:pic>
        <p:nvPicPr>
          <p:cNvPr id="15" name="图片 14" descr="IMG_256">
            <a:extLst>
              <a:ext uri="{FF2B5EF4-FFF2-40B4-BE49-F238E27FC236}">
                <a16:creationId xmlns:a16="http://schemas.microsoft.com/office/drawing/2014/main" id="{520E5F04-C516-47DD-A245-A0C64C59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540" b="13414"/>
          <a:stretch>
            <a:fillRect/>
          </a:stretch>
        </p:blipFill>
        <p:spPr>
          <a:xfrm>
            <a:off x="5676449" y="4077072"/>
            <a:ext cx="6086475" cy="676275"/>
          </a:xfrm>
          <a:prstGeom prst="rect">
            <a:avLst/>
          </a:prstGeom>
          <a:noFill/>
          <a:ln>
            <a:noFill/>
          </a:ln>
        </p:spPr>
      </p:pic>
    </p:spTree>
    <p:extLst>
      <p:ext uri="{BB962C8B-B14F-4D97-AF65-F5344CB8AC3E}">
        <p14:creationId xmlns:p14="http://schemas.microsoft.com/office/powerpoint/2010/main" val="1668849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1200329"/>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连接好的开关控制程序块</a:t>
            </a:r>
            <a:r>
              <a:rPr lang="zh-CN" altLang="en-US" kern="100" dirty="0">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4-21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如果判定结果为</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TRUE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（是），则决策块指示遵循一个代码路径；如果判定结果为</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FALSE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（否），则遵循另一个代码路径。如果这些方式不正确，则可以通过右键单击决策块并从快捷菜单中选择交换命令来切换它们，</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2" name="文本占位符 2">
            <a:extLst>
              <a:ext uri="{FF2B5EF4-FFF2-40B4-BE49-F238E27FC236}">
                <a16:creationId xmlns:a16="http://schemas.microsoft.com/office/drawing/2014/main" id="{D91063DD-571C-4A03-A00F-EB7504EBF604}"/>
              </a:ext>
            </a:extLst>
          </p:cNvPr>
          <p:cNvSpPr txBox="1">
            <a:spLocks/>
          </p:cNvSpPr>
          <p:nvPr/>
        </p:nvSpPr>
        <p:spPr>
          <a:xfrm>
            <a:off x="1834845" y="4941168"/>
            <a:ext cx="2160240"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4-21 </a:t>
            </a:r>
            <a:r>
              <a:rPr lang="zh-CN" altLang="en-US" sz="1200" dirty="0"/>
              <a:t>开关控制</a:t>
            </a:r>
            <a:r>
              <a:rPr lang="en-US" altLang="zh-CN" sz="1200" dirty="0"/>
              <a:t>LED</a:t>
            </a:r>
            <a:r>
              <a:rPr lang="zh-CN" altLang="en-US" sz="1200" dirty="0"/>
              <a:t>程序块</a:t>
            </a:r>
          </a:p>
          <a:p>
            <a:pPr marL="0" indent="0">
              <a:buNone/>
            </a:pPr>
            <a:endParaRPr lang="zh-CN" altLang="en-US" sz="1200" dirty="0"/>
          </a:p>
        </p:txBody>
      </p:sp>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7824192" y="4943151"/>
            <a:ext cx="1502486"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4-22 </a:t>
            </a:r>
            <a:r>
              <a:rPr lang="zh-CN" altLang="en-US" sz="1200" dirty="0"/>
              <a:t>决策路径设计</a:t>
            </a:r>
          </a:p>
        </p:txBody>
      </p:sp>
      <p:pic>
        <p:nvPicPr>
          <p:cNvPr id="10" name="图片 9" descr="IMG_256">
            <a:extLst>
              <a:ext uri="{FF2B5EF4-FFF2-40B4-BE49-F238E27FC236}">
                <a16:creationId xmlns:a16="http://schemas.microsoft.com/office/drawing/2014/main" id="{B090238E-A42D-4773-AD0C-B8CBC5BC38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743" b="3896"/>
          <a:stretch>
            <a:fillRect/>
          </a:stretch>
        </p:blipFill>
        <p:spPr>
          <a:xfrm>
            <a:off x="1703512" y="2725834"/>
            <a:ext cx="2295525" cy="2114550"/>
          </a:xfrm>
          <a:prstGeom prst="rect">
            <a:avLst/>
          </a:prstGeom>
          <a:noFill/>
          <a:ln>
            <a:noFill/>
          </a:ln>
        </p:spPr>
      </p:pic>
      <p:pic>
        <p:nvPicPr>
          <p:cNvPr id="16" name="图片 15">
            <a:extLst>
              <a:ext uri="{FF2B5EF4-FFF2-40B4-BE49-F238E27FC236}">
                <a16:creationId xmlns:a16="http://schemas.microsoft.com/office/drawing/2014/main" id="{AD5CC7A5-36FF-44E2-8075-B343F5B46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320136" y="2804427"/>
            <a:ext cx="2257425" cy="1857375"/>
          </a:xfrm>
          <a:prstGeom prst="rect">
            <a:avLst/>
          </a:prstGeom>
          <a:noFill/>
          <a:ln>
            <a:noFill/>
          </a:ln>
        </p:spPr>
      </p:pic>
    </p:spTree>
    <p:extLst>
      <p:ext uri="{BB962C8B-B14F-4D97-AF65-F5344CB8AC3E}">
        <p14:creationId xmlns:p14="http://schemas.microsoft.com/office/powerpoint/2010/main" val="364250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646331"/>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完成此更改后，程序已经设置为在按钮关闭时关闭</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，在释放按钮时打开。要编译和测试，首先按播放按钮，然后使用鼠标按下按钮</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5519936" y="5750434"/>
            <a:ext cx="1152128"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4-23 </a:t>
            </a:r>
            <a:r>
              <a:rPr lang="zh-CN" altLang="en-US" sz="1200" dirty="0"/>
              <a:t>仿真结果</a:t>
            </a:r>
          </a:p>
        </p:txBody>
      </p:sp>
      <p:pic>
        <p:nvPicPr>
          <p:cNvPr id="9" name="图片 8" descr="IMG_256">
            <a:extLst>
              <a:ext uri="{FF2B5EF4-FFF2-40B4-BE49-F238E27FC236}">
                <a16:creationId xmlns:a16="http://schemas.microsoft.com/office/drawing/2014/main" id="{1DA2CC2C-D2D6-4AD2-A5F5-08E852099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60" b="4639"/>
          <a:stretch>
            <a:fillRect/>
          </a:stretch>
        </p:blipFill>
        <p:spPr>
          <a:xfrm>
            <a:off x="1991544" y="2060848"/>
            <a:ext cx="6038850" cy="3524250"/>
          </a:xfrm>
          <a:prstGeom prst="rect">
            <a:avLst/>
          </a:prstGeom>
          <a:noFill/>
          <a:ln>
            <a:noFill/>
          </a:ln>
        </p:spPr>
      </p:pic>
    </p:spTree>
    <p:extLst>
      <p:ext uri="{BB962C8B-B14F-4D97-AF65-F5344CB8AC3E}">
        <p14:creationId xmlns:p14="http://schemas.microsoft.com/office/powerpoint/2010/main" val="284288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5306480" cy="532716"/>
          </a:xfrm>
        </p:spPr>
        <p:txBody>
          <a:bodyPr/>
          <a:lstStyle/>
          <a:p>
            <a:r>
              <a:rPr lang="zh-CN" altLang="en-US" dirty="0"/>
              <a:t>设计程序与编译、仿真</a:t>
            </a:r>
          </a:p>
        </p:txBody>
      </p:sp>
      <p:sp>
        <p:nvSpPr>
          <p:cNvPr id="19" name="矩形 18"/>
          <p:cNvSpPr/>
          <p:nvPr/>
        </p:nvSpPr>
        <p:spPr>
          <a:xfrm>
            <a:off x="767408" y="1221400"/>
            <a:ext cx="10873209" cy="369332"/>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除此之外，</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还可以添加延时模块</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2C53F62F-25F8-4823-8455-3DD96BA14A67}"/>
              </a:ext>
            </a:extLst>
          </p:cNvPr>
          <p:cNvSpPr txBox="1">
            <a:spLocks/>
          </p:cNvSpPr>
          <p:nvPr/>
        </p:nvSpPr>
        <p:spPr>
          <a:xfrm>
            <a:off x="5098963" y="6021288"/>
            <a:ext cx="2376264" cy="2891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4-24 </a:t>
            </a:r>
            <a:r>
              <a:rPr lang="zh-CN" altLang="en-US" sz="1200" dirty="0"/>
              <a:t>添加延时模块到程序流程图</a:t>
            </a:r>
          </a:p>
        </p:txBody>
      </p:sp>
      <p:pic>
        <p:nvPicPr>
          <p:cNvPr id="7" name="图片 6" descr="IMG_256">
            <a:extLst>
              <a:ext uri="{FF2B5EF4-FFF2-40B4-BE49-F238E27FC236}">
                <a16:creationId xmlns:a16="http://schemas.microsoft.com/office/drawing/2014/main" id="{6035F3AE-DAC6-4E85-886A-6D688AC3D3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588" b="3620"/>
          <a:stretch>
            <a:fillRect/>
          </a:stretch>
        </p:blipFill>
        <p:spPr>
          <a:xfrm>
            <a:off x="4367807" y="1916832"/>
            <a:ext cx="3838575" cy="4057650"/>
          </a:xfrm>
          <a:prstGeom prst="rect">
            <a:avLst/>
          </a:prstGeom>
          <a:noFill/>
          <a:ln>
            <a:noFill/>
          </a:ln>
        </p:spPr>
      </p:pic>
    </p:spTree>
    <p:extLst>
      <p:ext uri="{BB962C8B-B14F-4D97-AF65-F5344CB8AC3E}">
        <p14:creationId xmlns:p14="http://schemas.microsoft.com/office/powerpoint/2010/main" val="941849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75920" y="2421509"/>
            <a:ext cx="1368152" cy="1008063"/>
          </a:xfrm>
        </p:spPr>
        <p:txBody>
          <a:bodyPr/>
          <a:lstStyle/>
          <a:p>
            <a:r>
              <a:rPr lang="en-US" altLang="zh-CN" dirty="0"/>
              <a:t>4.2</a:t>
            </a:r>
            <a:endParaRPr lang="zh-CN" altLang="en-US" dirty="0"/>
          </a:p>
        </p:txBody>
      </p:sp>
      <p:sp>
        <p:nvSpPr>
          <p:cNvPr id="4" name="文本占位符 3"/>
          <p:cNvSpPr>
            <a:spLocks noGrp="1"/>
          </p:cNvSpPr>
          <p:nvPr>
            <p:ph type="body" sz="quarter" idx="12"/>
          </p:nvPr>
        </p:nvSpPr>
        <p:spPr>
          <a:xfrm>
            <a:off x="3498180" y="3933056"/>
            <a:ext cx="5195640" cy="496824"/>
          </a:xfrm>
        </p:spPr>
        <p:txBody>
          <a:bodyPr/>
          <a:lstStyle/>
          <a:p>
            <a:r>
              <a:rPr lang="zh-CN" altLang="en-US" dirty="0"/>
              <a:t>迷你夜灯</a:t>
            </a:r>
          </a:p>
        </p:txBody>
      </p:sp>
    </p:spTree>
    <p:extLst>
      <p:ext uri="{BB962C8B-B14F-4D97-AF65-F5344CB8AC3E}">
        <p14:creationId xmlns:p14="http://schemas.microsoft.com/office/powerpoint/2010/main" val="4126853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943872" y="1885469"/>
            <a:ext cx="2448272" cy="503237"/>
          </a:xfrm>
        </p:spPr>
        <p:txBody>
          <a:bodyPr/>
          <a:lstStyle/>
          <a:p>
            <a:r>
              <a:rPr lang="en-US" altLang="zh-CN" dirty="0"/>
              <a:t>PART  4.1</a:t>
            </a:r>
            <a:endParaRPr lang="zh-CN" altLang="en-US" dirty="0"/>
          </a:p>
        </p:txBody>
      </p:sp>
      <p:sp>
        <p:nvSpPr>
          <p:cNvPr id="3" name="文本占位符 2"/>
          <p:cNvSpPr>
            <a:spLocks noGrp="1"/>
          </p:cNvSpPr>
          <p:nvPr>
            <p:ph type="body" sz="quarter" idx="12"/>
          </p:nvPr>
        </p:nvSpPr>
        <p:spPr>
          <a:xfrm>
            <a:off x="4943872" y="2650071"/>
            <a:ext cx="2448272" cy="503237"/>
          </a:xfrm>
        </p:spPr>
        <p:txBody>
          <a:bodyPr/>
          <a:lstStyle/>
          <a:p>
            <a:r>
              <a:rPr lang="en-US" altLang="zh-CN" dirty="0"/>
              <a:t>PART  4.2</a:t>
            </a:r>
            <a:endParaRPr lang="zh-CN" altLang="en-US" dirty="0"/>
          </a:p>
        </p:txBody>
      </p:sp>
      <p:sp>
        <p:nvSpPr>
          <p:cNvPr id="4" name="文本占位符 3"/>
          <p:cNvSpPr>
            <a:spLocks noGrp="1"/>
          </p:cNvSpPr>
          <p:nvPr>
            <p:ph type="body" sz="quarter" idx="13"/>
          </p:nvPr>
        </p:nvSpPr>
        <p:spPr>
          <a:xfrm>
            <a:off x="4943872" y="3414673"/>
            <a:ext cx="2448272" cy="503237"/>
          </a:xfrm>
        </p:spPr>
        <p:txBody>
          <a:bodyPr/>
          <a:lstStyle/>
          <a:p>
            <a:r>
              <a:rPr lang="en-US" altLang="zh-CN" dirty="0"/>
              <a:t>PART  4.3</a:t>
            </a:r>
            <a:endParaRPr lang="zh-CN" altLang="en-US" dirty="0"/>
          </a:p>
          <a:p>
            <a:endParaRPr lang="zh-CN" altLang="en-US" dirty="0"/>
          </a:p>
        </p:txBody>
      </p:sp>
      <p:sp>
        <p:nvSpPr>
          <p:cNvPr id="5" name="文本占位符 4"/>
          <p:cNvSpPr>
            <a:spLocks noGrp="1"/>
          </p:cNvSpPr>
          <p:nvPr>
            <p:ph type="body" sz="quarter" idx="14"/>
          </p:nvPr>
        </p:nvSpPr>
        <p:spPr>
          <a:xfrm>
            <a:off x="4943872" y="4179275"/>
            <a:ext cx="2448272" cy="503237"/>
          </a:xfrm>
        </p:spPr>
        <p:txBody>
          <a:bodyPr/>
          <a:lstStyle/>
          <a:p>
            <a:r>
              <a:rPr lang="en-US" altLang="zh-CN" dirty="0"/>
              <a:t>PART  4.4</a:t>
            </a:r>
            <a:endParaRPr lang="zh-CN" altLang="en-US" dirty="0"/>
          </a:p>
          <a:p>
            <a:endParaRPr lang="zh-CN" altLang="en-US" dirty="0"/>
          </a:p>
        </p:txBody>
      </p:sp>
      <p:sp>
        <p:nvSpPr>
          <p:cNvPr id="6" name="文本占位符 5"/>
          <p:cNvSpPr>
            <a:spLocks noGrp="1"/>
          </p:cNvSpPr>
          <p:nvPr>
            <p:ph type="body" sz="quarter" idx="15"/>
          </p:nvPr>
        </p:nvSpPr>
        <p:spPr>
          <a:xfrm>
            <a:off x="4943872" y="4943877"/>
            <a:ext cx="2448272" cy="503237"/>
          </a:xfrm>
        </p:spPr>
        <p:txBody>
          <a:bodyPr/>
          <a:lstStyle/>
          <a:p>
            <a:r>
              <a:rPr lang="en-US" altLang="zh-CN" dirty="0"/>
              <a:t>PART  4.5</a:t>
            </a:r>
            <a:endParaRPr lang="zh-CN" altLang="en-US" dirty="0"/>
          </a:p>
          <a:p>
            <a:endParaRPr lang="zh-CN" altLang="en-US" dirty="0"/>
          </a:p>
        </p:txBody>
      </p:sp>
      <p:sp>
        <p:nvSpPr>
          <p:cNvPr id="8" name="文本占位符 7"/>
          <p:cNvSpPr>
            <a:spLocks noGrp="1"/>
          </p:cNvSpPr>
          <p:nvPr>
            <p:ph type="body" sz="quarter" idx="17"/>
          </p:nvPr>
        </p:nvSpPr>
        <p:spPr>
          <a:xfrm>
            <a:off x="7392144" y="1885469"/>
            <a:ext cx="3168352" cy="503237"/>
          </a:xfrm>
        </p:spPr>
        <p:txBody>
          <a:bodyPr/>
          <a:lstStyle/>
          <a:p>
            <a:r>
              <a:rPr lang="zh-CN" altLang="en-US" dirty="0"/>
              <a:t>闪烁的</a:t>
            </a:r>
            <a:r>
              <a:rPr lang="en-US" altLang="zh-CN" dirty="0"/>
              <a:t>LED</a:t>
            </a:r>
            <a:r>
              <a:rPr lang="zh-CN" altLang="en-US" dirty="0"/>
              <a:t>灯</a:t>
            </a:r>
          </a:p>
        </p:txBody>
      </p:sp>
      <p:sp>
        <p:nvSpPr>
          <p:cNvPr id="9" name="文本占位符 8"/>
          <p:cNvSpPr>
            <a:spLocks noGrp="1"/>
          </p:cNvSpPr>
          <p:nvPr>
            <p:ph type="body" sz="quarter" idx="18"/>
          </p:nvPr>
        </p:nvSpPr>
        <p:spPr/>
        <p:txBody>
          <a:bodyPr/>
          <a:lstStyle/>
          <a:p>
            <a:r>
              <a:rPr lang="zh-CN" altLang="en-US" dirty="0"/>
              <a:t>迷你夜灯</a:t>
            </a:r>
          </a:p>
        </p:txBody>
      </p:sp>
      <p:sp>
        <p:nvSpPr>
          <p:cNvPr id="10" name="文本占位符 9"/>
          <p:cNvSpPr>
            <a:spLocks noGrp="1"/>
          </p:cNvSpPr>
          <p:nvPr>
            <p:ph type="body" sz="quarter" idx="19"/>
          </p:nvPr>
        </p:nvSpPr>
        <p:spPr/>
        <p:txBody>
          <a:bodyPr/>
          <a:lstStyle/>
          <a:p>
            <a:r>
              <a:rPr lang="zh-CN" altLang="en-US" dirty="0"/>
              <a:t>数据存储</a:t>
            </a:r>
          </a:p>
        </p:txBody>
      </p:sp>
      <p:sp>
        <p:nvSpPr>
          <p:cNvPr id="11" name="文本占位符 10"/>
          <p:cNvSpPr>
            <a:spLocks noGrp="1"/>
          </p:cNvSpPr>
          <p:nvPr>
            <p:ph type="body" sz="quarter" idx="20"/>
          </p:nvPr>
        </p:nvSpPr>
        <p:spPr/>
        <p:txBody>
          <a:bodyPr/>
          <a:lstStyle/>
          <a:p>
            <a:r>
              <a:rPr lang="zh-CN" altLang="en-US" dirty="0"/>
              <a:t>电机控制</a:t>
            </a:r>
          </a:p>
        </p:txBody>
      </p:sp>
      <p:sp>
        <p:nvSpPr>
          <p:cNvPr id="12" name="文本占位符 11"/>
          <p:cNvSpPr>
            <a:spLocks noGrp="1"/>
          </p:cNvSpPr>
          <p:nvPr>
            <p:ph type="body" sz="quarter" idx="21"/>
          </p:nvPr>
        </p:nvSpPr>
        <p:spPr/>
        <p:txBody>
          <a:bodyPr/>
          <a:lstStyle/>
          <a:p>
            <a:r>
              <a:rPr lang="zh-CN" altLang="en-US" dirty="0"/>
              <a:t>外围设备设计</a:t>
            </a:r>
          </a:p>
        </p:txBody>
      </p:sp>
    </p:spTree>
    <p:extLst>
      <p:ext uri="{BB962C8B-B14F-4D97-AF65-F5344CB8AC3E}">
        <p14:creationId xmlns:p14="http://schemas.microsoft.com/office/powerpoint/2010/main" val="321487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21400"/>
            <a:ext cx="10636173" cy="646331"/>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Arial" panose="020B0604020202020204" pitchFamily="34" charset="0"/>
                <a:ea typeface="宋体" panose="02010600030101010101" pitchFamily="2" charset="-122"/>
                <a:cs typeface="Arial" panose="020B0604020202020204" pitchFamily="34" charset="0"/>
              </a:rPr>
              <a:t>创建工程的方法已在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4.1</a:t>
            </a:r>
            <a:r>
              <a:rPr lang="zh-CN" altLang="en-US" sz="1800" kern="100" dirty="0">
                <a:effectLst/>
                <a:latin typeface="Arial" panose="020B0604020202020204" pitchFamily="34" charset="0"/>
                <a:ea typeface="宋体" panose="02010600030101010101" pitchFamily="2" charset="-122"/>
                <a:cs typeface="Arial" panose="020B0604020202020204" pitchFamily="34" charset="0"/>
              </a:rPr>
              <a:t>节进行介绍，</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所以假设已有一个空白的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 Uno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720000">
              <a:spcBef>
                <a:spcPts val="0"/>
              </a:spcBef>
              <a:spcAft>
                <a:spcPts val="0"/>
              </a:spcAft>
            </a:pP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29" name="文本占位符 2">
            <a:extLst>
              <a:ext uri="{FF2B5EF4-FFF2-40B4-BE49-F238E27FC236}">
                <a16:creationId xmlns:a16="http://schemas.microsoft.com/office/drawing/2014/main" id="{E31CC803-0D24-4AD0-A912-930E08722B3A}"/>
              </a:ext>
            </a:extLst>
          </p:cNvPr>
          <p:cNvSpPr txBox="1">
            <a:spLocks/>
          </p:cNvSpPr>
          <p:nvPr/>
        </p:nvSpPr>
        <p:spPr>
          <a:xfrm>
            <a:off x="5178634" y="5281268"/>
            <a:ext cx="115212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4-25 </a:t>
            </a:r>
            <a:r>
              <a:rPr lang="zh-CN" altLang="en-US" sz="1200" dirty="0"/>
              <a:t>空白工程</a:t>
            </a:r>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86F450BA-5CCA-4AD3-A104-05B5D2A58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388" b="2841"/>
          <a:stretch>
            <a:fillRect/>
          </a:stretch>
        </p:blipFill>
        <p:spPr>
          <a:xfrm>
            <a:off x="2423592" y="1867731"/>
            <a:ext cx="6086475" cy="3257550"/>
          </a:xfrm>
          <a:prstGeom prst="rect">
            <a:avLst/>
          </a:prstGeom>
          <a:noFill/>
          <a:ln>
            <a:noFill/>
          </a:ln>
        </p:spPr>
      </p:pic>
    </p:spTree>
    <p:extLst>
      <p:ext uri="{BB962C8B-B14F-4D97-AF65-F5344CB8AC3E}">
        <p14:creationId xmlns:p14="http://schemas.microsoft.com/office/powerpoint/2010/main" val="371754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923330"/>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这里将使用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红外距离传感器、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亮度传感器和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 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。这些模块都可以通过工程菜单上的添加外围设备命令来选择，</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4-26</a:t>
            </a:r>
            <a:r>
              <a:rPr lang="zh-CN" altLang="en-US" kern="100" dirty="0">
                <a:latin typeface="宋体" panose="02010600030101010101" pitchFamily="2" charset="-122"/>
                <a:ea typeface="宋体" panose="02010600030101010101" pitchFamily="2" charset="-122"/>
                <a:cs typeface="Arial" panose="020B0604020202020204" pitchFamily="34" charset="0"/>
              </a:rPr>
              <a:t>和</a:t>
            </a:r>
            <a:r>
              <a:rPr lang="en-US" altLang="zh-CN" kern="100" dirty="0">
                <a:latin typeface="宋体" panose="02010600030101010101" pitchFamily="2" charset="-122"/>
                <a:ea typeface="宋体" panose="02010600030101010101" pitchFamily="2" charset="-122"/>
                <a:cs typeface="Arial" panose="020B0604020202020204" pitchFamily="34" charset="0"/>
              </a:rPr>
              <a:t>4-27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720000">
              <a:spcBef>
                <a:spcPts val="0"/>
              </a:spcBef>
              <a:spcAft>
                <a:spcPts val="0"/>
              </a:spcAft>
            </a:pP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29" name="文本占位符 2">
            <a:extLst>
              <a:ext uri="{FF2B5EF4-FFF2-40B4-BE49-F238E27FC236}">
                <a16:creationId xmlns:a16="http://schemas.microsoft.com/office/drawing/2014/main" id="{E31CC803-0D24-4AD0-A912-930E08722B3A}"/>
              </a:ext>
            </a:extLst>
          </p:cNvPr>
          <p:cNvSpPr txBox="1">
            <a:spLocks/>
          </p:cNvSpPr>
          <p:nvPr/>
        </p:nvSpPr>
        <p:spPr>
          <a:xfrm>
            <a:off x="2268230" y="5229200"/>
            <a:ext cx="144016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4-26 </a:t>
            </a:r>
            <a:r>
              <a:rPr lang="zh-CN" altLang="en-US" sz="1200" dirty="0"/>
              <a:t>增加外围设备</a:t>
            </a:r>
          </a:p>
          <a:p>
            <a:pPr marL="0" indent="0">
              <a:buNone/>
            </a:pPr>
            <a:r>
              <a:rPr lang="en-US" altLang="zh-CN" dirty="0"/>
              <a:t> </a:t>
            </a:r>
            <a:endParaRPr lang="zh-CN" altLang="en-US" dirty="0"/>
          </a:p>
        </p:txBody>
      </p:sp>
      <p:pic>
        <p:nvPicPr>
          <p:cNvPr id="8" name="图片 7">
            <a:extLst>
              <a:ext uri="{FF2B5EF4-FFF2-40B4-BE49-F238E27FC236}">
                <a16:creationId xmlns:a16="http://schemas.microsoft.com/office/drawing/2014/main" id="{DD6CE260-7CB2-4527-9906-4058900ED9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77" b="2330"/>
          <a:stretch>
            <a:fillRect/>
          </a:stretch>
        </p:blipFill>
        <p:spPr>
          <a:xfrm>
            <a:off x="5643249" y="2042126"/>
            <a:ext cx="4545335" cy="4032448"/>
          </a:xfrm>
          <a:prstGeom prst="rect">
            <a:avLst/>
          </a:prstGeom>
          <a:noFill/>
          <a:ln>
            <a:noFill/>
          </a:ln>
        </p:spPr>
      </p:pic>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7392144" y="6165304"/>
            <a:ext cx="144016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4-27 </a:t>
            </a:r>
            <a:r>
              <a:rPr lang="zh-CN" altLang="en-US" sz="1200" dirty="0"/>
              <a:t>选择外围设备</a:t>
            </a:r>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2590E15D-8F28-4DCE-B80F-FB28AE5A7F97}"/>
              </a:ext>
            </a:extLst>
          </p:cNvPr>
          <p:cNvPicPr>
            <a:picLocks noChangeAspect="1"/>
          </p:cNvPicPr>
          <p:nvPr/>
        </p:nvPicPr>
        <p:blipFill>
          <a:blip r:embed="rId3"/>
          <a:stretch>
            <a:fillRect/>
          </a:stretch>
        </p:blipFill>
        <p:spPr>
          <a:xfrm>
            <a:off x="1975104" y="2326677"/>
            <a:ext cx="2118544" cy="2720576"/>
          </a:xfrm>
          <a:prstGeom prst="rect">
            <a:avLst/>
          </a:prstGeom>
        </p:spPr>
      </p:pic>
    </p:spTree>
    <p:extLst>
      <p:ext uri="{BB962C8B-B14F-4D97-AF65-F5344CB8AC3E}">
        <p14:creationId xmlns:p14="http://schemas.microsoft.com/office/powerpoint/2010/main" val="2436397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1200329"/>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在将它们添加到工程中之后，将在工程树中看到控制外围设备的可视化命令，并在原理图上看到放置好的外围设备的“虚拟硬件”，</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457200">
              <a:spcBef>
                <a:spcPts val="0"/>
              </a:spcBef>
              <a:spcAft>
                <a:spcPts val="0"/>
              </a:spcAft>
            </a:pPr>
            <a:r>
              <a:rPr lang="en-US" altLang="zh-CN" kern="100" dirty="0">
                <a:latin typeface="Calibri" panose="020F0502020204030204" pitchFamily="34" charset="0"/>
                <a:ea typeface="宋体" panose="02010600030101010101" pitchFamily="2" charset="-122"/>
                <a:cs typeface="黑体" panose="02010609060101010101" pitchFamily="49" charset="-122"/>
              </a:rPr>
              <a:t>	</a:t>
            </a:r>
            <a:r>
              <a:rPr lang="zh-CN" altLang="en-US" kern="100" dirty="0">
                <a:latin typeface="Calibri" panose="020F0502020204030204" pitchFamily="34" charset="0"/>
                <a:ea typeface="宋体" panose="02010600030101010101" pitchFamily="2" charset="-122"/>
                <a:cs typeface="黑体" panose="02010609060101010101" pitchFamily="49" charset="-122"/>
              </a:rPr>
              <a:t>注意：</a:t>
            </a:r>
            <a:endParaRPr lang="en-US" altLang="zh-CN" kern="100" dirty="0">
              <a:latin typeface="Calibri" panose="020F0502020204030204" pitchFamily="34" charset="0"/>
              <a:ea typeface="宋体" panose="02010600030101010101" pitchFamily="2" charset="-122"/>
              <a:cs typeface="黑体" panose="02010609060101010101" pitchFamily="49" charset="-122"/>
            </a:endParaRPr>
          </a:p>
          <a:p>
            <a:pPr marL="0" marR="0" algn="just" defTabSz="457200">
              <a:spcBef>
                <a:spcPts val="0"/>
              </a:spcBef>
              <a:spcAft>
                <a:spcPts val="0"/>
              </a:spcAft>
            </a:pPr>
            <a:r>
              <a:rPr lang="en-US" altLang="zh-CN" sz="1800" kern="100" dirty="0">
                <a:effectLst/>
                <a:latin typeface="Calibri" panose="020F0502020204030204" pitchFamily="34" charset="0"/>
                <a:ea typeface="宋体" panose="02010600030101010101" pitchFamily="2" charset="-122"/>
                <a:cs typeface="黑体" panose="02010609060101010101" pitchFamily="49" charset="-122"/>
              </a:rPr>
              <a:t>	</a:t>
            </a:r>
            <a:r>
              <a:rPr lang="zh-CN" altLang="en-US" sz="1800" kern="100" dirty="0">
                <a:effectLst/>
                <a:latin typeface="Calibri" panose="020F0502020204030204" pitchFamily="34" charset="0"/>
                <a:ea typeface="宋体" panose="02010600030101010101" pitchFamily="2" charset="-122"/>
                <a:cs typeface="黑体" panose="02010609060101010101" pitchFamily="49" charset="-122"/>
              </a:rPr>
              <a:t>链接器都标记为</a:t>
            </a:r>
            <a:r>
              <a:rPr lang="en-US" altLang="zh-CN" sz="1800" kern="100" dirty="0">
                <a:effectLst/>
                <a:latin typeface="Calibri" panose="020F0502020204030204" pitchFamily="34" charset="0"/>
                <a:ea typeface="宋体" panose="02010600030101010101" pitchFamily="2" charset="-122"/>
                <a:cs typeface="黑体" panose="02010609060101010101" pitchFamily="49" charset="-122"/>
              </a:rPr>
              <a:t>A0</a:t>
            </a:r>
            <a:r>
              <a:rPr lang="zh-CN" altLang="en-US" sz="1800" kern="100" dirty="0">
                <a:effectLst/>
                <a:latin typeface="Calibri" panose="020F0502020204030204" pitchFamily="34" charset="0"/>
                <a:ea typeface="宋体" panose="02010600030101010101" pitchFamily="2" charset="-122"/>
                <a:cs typeface="黑体" panose="02010609060101010101" pitchFamily="49" charset="-122"/>
              </a:rPr>
              <a:t>，需要手动更改为</a:t>
            </a:r>
            <a:r>
              <a:rPr lang="en-US" altLang="zh-CN" sz="1800" kern="100" dirty="0">
                <a:effectLst/>
                <a:latin typeface="Calibri" panose="020F0502020204030204" pitchFamily="34" charset="0"/>
                <a:ea typeface="宋体" panose="02010600030101010101" pitchFamily="2" charset="-122"/>
                <a:cs typeface="黑体" panose="02010609060101010101" pitchFamily="49" charset="-122"/>
              </a:rPr>
              <a:t>A0</a:t>
            </a:r>
            <a:r>
              <a:rPr lang="zh-CN" altLang="en-US" sz="1800" kern="100" dirty="0">
                <a:effectLst/>
                <a:latin typeface="Calibri" panose="020F0502020204030204" pitchFamily="34" charset="0"/>
                <a:ea typeface="宋体" panose="02010600030101010101" pitchFamily="2" charset="-122"/>
                <a:cs typeface="黑体" panose="02010609060101010101" pitchFamily="49" charset="-122"/>
              </a:rPr>
              <a:t>和</a:t>
            </a:r>
            <a:r>
              <a:rPr lang="en-US" altLang="zh-CN" kern="100" dirty="0">
                <a:latin typeface="Calibri" panose="020F0502020204030204" pitchFamily="34" charset="0"/>
                <a:ea typeface="宋体" panose="02010600030101010101" pitchFamily="2" charset="-122"/>
                <a:cs typeface="黑体" panose="02010609060101010101" pitchFamily="49" charset="-122"/>
              </a:rPr>
              <a:t>A2</a:t>
            </a:r>
            <a:r>
              <a:rPr lang="zh-CN" altLang="en-US" kern="100" dirty="0">
                <a:latin typeface="Calibri" panose="020F0502020204030204" pitchFamily="34" charset="0"/>
                <a:ea typeface="宋体" panose="02010600030101010101" pitchFamily="2" charset="-122"/>
                <a:cs typeface="黑体" panose="02010609060101010101" pitchFamily="49" charset="-122"/>
              </a:rPr>
              <a:t>。</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4367808" y="5214295"/>
            <a:ext cx="2448272"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4-28 </a:t>
            </a:r>
            <a:r>
              <a:rPr lang="zh-CN" altLang="en-US" sz="1200" dirty="0"/>
              <a:t>添加外围设备后的编辑界面</a:t>
            </a:r>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7EC52D13-ADEC-43F2-9108-7FA845731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57" b="4247"/>
          <a:stretch>
            <a:fillRect/>
          </a:stretch>
        </p:blipFill>
        <p:spPr>
          <a:xfrm>
            <a:off x="2783929" y="2636912"/>
            <a:ext cx="6048375" cy="2362200"/>
          </a:xfrm>
          <a:prstGeom prst="rect">
            <a:avLst/>
          </a:prstGeom>
          <a:noFill/>
          <a:ln>
            <a:noFill/>
          </a:ln>
        </p:spPr>
      </p:pic>
    </p:spTree>
    <p:extLst>
      <p:ext uri="{BB962C8B-B14F-4D97-AF65-F5344CB8AC3E}">
        <p14:creationId xmlns:p14="http://schemas.microsoft.com/office/powerpoint/2010/main" val="2164834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1477328"/>
          </a:xfrm>
          <a:prstGeom prst="rect">
            <a:avLst/>
          </a:prstGeom>
        </p:spPr>
        <p:txBody>
          <a:bodyPr wrap="square">
            <a:spAutoFit/>
          </a:bodyPr>
          <a:lstStyle/>
          <a:p>
            <a:pPr marL="0" marR="0" indent="266700" algn="just" defTabSz="457200">
              <a:spcBef>
                <a:spcPts val="0"/>
              </a:spcBef>
              <a:spcAft>
                <a:spcPts val="0"/>
              </a:spcAft>
            </a:pPr>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正确配置</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连接器是非常重要的，这通常不像第一次出现时那么简单</a:t>
            </a:r>
            <a:r>
              <a:rPr lang="zh-CN" altLang="en-US" kern="100" dirty="0">
                <a:latin typeface="宋体" panose="02010600030101010101" pitchFamily="2" charset="-122"/>
                <a:ea typeface="宋体" panose="02010600030101010101" pitchFamily="2" charset="-122"/>
                <a:cs typeface="Arial" panose="020B0604020202020204" pitchFamily="34" charset="0"/>
              </a:rPr>
              <a:t>。下面举例子说明。</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真正的距离传感器只需要</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3</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根电线。注意，当插入插座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时，传感器连接到模拟引脚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4-29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若把亮度传感器插入插座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，亮度传感器将使用插座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上的模拟引脚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，因此发生冲突。这里应该将此传感器插入插座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3791744" y="5636600"/>
            <a:ext cx="16561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4-29 </a:t>
            </a:r>
            <a:r>
              <a:rPr lang="zh-CN" altLang="en-US" sz="1200" dirty="0"/>
              <a:t>实物连接图（一）</a:t>
            </a:r>
          </a:p>
          <a:p>
            <a:pPr marL="0" indent="0">
              <a:buNone/>
            </a:pPr>
            <a:r>
              <a:rPr lang="en-US" altLang="zh-CN" dirty="0"/>
              <a:t> </a:t>
            </a:r>
            <a:endParaRPr lang="zh-CN" altLang="en-US" dirty="0"/>
          </a:p>
        </p:txBody>
      </p:sp>
      <p:pic>
        <p:nvPicPr>
          <p:cNvPr id="7" name="图片 6" descr="IMG_256">
            <a:extLst>
              <a:ext uri="{FF2B5EF4-FFF2-40B4-BE49-F238E27FC236}">
                <a16:creationId xmlns:a16="http://schemas.microsoft.com/office/drawing/2014/main" id="{3189D332-5D92-4F17-B4C3-F36CC353D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95" b="4297"/>
          <a:stretch>
            <a:fillRect/>
          </a:stretch>
        </p:blipFill>
        <p:spPr>
          <a:xfrm>
            <a:off x="1055440" y="3016482"/>
            <a:ext cx="6076950" cy="2333625"/>
          </a:xfrm>
          <a:prstGeom prst="rect">
            <a:avLst/>
          </a:prstGeom>
          <a:noFill/>
          <a:ln>
            <a:noFill/>
          </a:ln>
        </p:spPr>
      </p:pic>
      <p:pic>
        <p:nvPicPr>
          <p:cNvPr id="8" name="图片 7" descr="IMG_256">
            <a:extLst>
              <a:ext uri="{FF2B5EF4-FFF2-40B4-BE49-F238E27FC236}">
                <a16:creationId xmlns:a16="http://schemas.microsoft.com/office/drawing/2014/main" id="{99F68360-166D-4133-8596-2F51C0521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256240" y="2698728"/>
            <a:ext cx="2736304" cy="3460254"/>
          </a:xfrm>
          <a:prstGeom prst="rect">
            <a:avLst/>
          </a:prstGeom>
          <a:noFill/>
          <a:ln>
            <a:noFill/>
          </a:ln>
        </p:spPr>
      </p:pic>
      <p:sp>
        <p:nvSpPr>
          <p:cNvPr id="11" name="文本占位符 2">
            <a:extLst>
              <a:ext uri="{FF2B5EF4-FFF2-40B4-BE49-F238E27FC236}">
                <a16:creationId xmlns:a16="http://schemas.microsoft.com/office/drawing/2014/main" id="{D758F1F5-640E-47C1-B75C-00766505AAEE}"/>
              </a:ext>
            </a:extLst>
          </p:cNvPr>
          <p:cNvSpPr txBox="1">
            <a:spLocks/>
          </p:cNvSpPr>
          <p:nvPr/>
        </p:nvSpPr>
        <p:spPr>
          <a:xfrm>
            <a:off x="8904312" y="6309320"/>
            <a:ext cx="16561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4-30 </a:t>
            </a:r>
            <a:r>
              <a:rPr lang="zh-CN" altLang="en-US" sz="1200" dirty="0"/>
              <a:t>实物连接图（二）</a:t>
            </a:r>
          </a:p>
          <a:p>
            <a:pPr marL="0" indent="0">
              <a:buNone/>
            </a:pPr>
            <a:r>
              <a:rPr lang="en-US" altLang="zh-CN" dirty="0"/>
              <a:t> </a:t>
            </a:r>
            <a:endParaRPr lang="zh-CN" altLang="en-US" dirty="0"/>
          </a:p>
        </p:txBody>
      </p:sp>
    </p:spTree>
    <p:extLst>
      <p:ext uri="{BB962C8B-B14F-4D97-AF65-F5344CB8AC3E}">
        <p14:creationId xmlns:p14="http://schemas.microsoft.com/office/powerpoint/2010/main" val="2065960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1200329"/>
          </a:xfrm>
          <a:prstGeom prst="rect">
            <a:avLst/>
          </a:prstGeom>
        </p:spPr>
        <p:txBody>
          <a:bodyPr wrap="square">
            <a:spAutoFit/>
          </a:bodyPr>
          <a:lstStyle/>
          <a:p>
            <a:pPr marL="0" marR="0" algn="just" defTabSz="457200">
              <a:spcBef>
                <a:spcPts val="0"/>
              </a:spcBef>
              <a:spcAft>
                <a:spcPts val="0"/>
              </a:spcAft>
            </a:pPr>
            <a:r>
              <a:rPr lang="zh-CN" altLang="en-US" kern="100" dirty="0">
                <a:latin typeface="Arial" panose="020B0604020202020204" pitchFamily="34" charset="0"/>
                <a:ea typeface="宋体" panose="02010600030101010101" pitchFamily="2" charset="-122"/>
                <a:cs typeface="Arial" panose="020B0604020202020204" pitchFamily="34" charset="0"/>
              </a:rPr>
              <a:t>黄金定律：</a:t>
            </a:r>
            <a:endParaRPr lang="en-US" altLang="zh-CN" kern="100" dirty="0">
              <a:latin typeface="Arial" panose="020B0604020202020204" pitchFamily="34" charset="0"/>
              <a:ea typeface="宋体" panose="02010600030101010101" pitchFamily="2" charset="-122"/>
              <a:cs typeface="Arial" panose="020B0604020202020204" pitchFamily="34" charset="0"/>
            </a:endParaRPr>
          </a:p>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插座包括到两个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 IO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引脚的连接，并且有一个引脚重叠，</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可以使用引脚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kern="100" dirty="0">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可以使用引脚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A2</a:t>
            </a:r>
            <a:r>
              <a:rPr lang="zh-CN" altLang="en-US" kern="100" dirty="0">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可以使用引脚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A3</a:t>
            </a:r>
            <a:r>
              <a:rPr lang="zh-CN" altLang="en-US" kern="100" dirty="0">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等等。</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indent="26670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每个数字插座完全相同。</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5519935" y="6367656"/>
            <a:ext cx="115212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4-31 </a:t>
            </a:r>
            <a:r>
              <a:rPr lang="zh-CN" altLang="en-US" sz="1200" dirty="0"/>
              <a:t>数字插座</a:t>
            </a:r>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DFD0F6F0-0832-478C-AC62-1171B5949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31704" y="2348880"/>
            <a:ext cx="4791075" cy="3952875"/>
          </a:xfrm>
          <a:prstGeom prst="rect">
            <a:avLst/>
          </a:prstGeom>
          <a:noFill/>
          <a:ln>
            <a:noFill/>
          </a:ln>
        </p:spPr>
      </p:pic>
    </p:spTree>
    <p:extLst>
      <p:ext uri="{BB962C8B-B14F-4D97-AF65-F5344CB8AC3E}">
        <p14:creationId xmlns:p14="http://schemas.microsoft.com/office/powerpoint/2010/main" val="987212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646331"/>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该工程的配置是插座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中的红外距离传感器和插座</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中的亮度传感器。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可以插在任何一个数字插座，</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4691842" y="4949751"/>
            <a:ext cx="16561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4-32 </a:t>
            </a:r>
            <a:r>
              <a:rPr lang="zh-CN" altLang="en-US" sz="1200" dirty="0"/>
              <a:t>插座电路原理图</a:t>
            </a:r>
          </a:p>
          <a:p>
            <a:pPr marL="0" indent="0">
              <a:buNone/>
            </a:pPr>
            <a:r>
              <a:rPr lang="en-US" altLang="zh-CN" dirty="0"/>
              <a:t> </a:t>
            </a:r>
            <a:endParaRPr lang="zh-CN" altLang="en-US" dirty="0"/>
          </a:p>
        </p:txBody>
      </p:sp>
      <p:pic>
        <p:nvPicPr>
          <p:cNvPr id="7" name="图片 6" descr="IMG_256">
            <a:extLst>
              <a:ext uri="{FF2B5EF4-FFF2-40B4-BE49-F238E27FC236}">
                <a16:creationId xmlns:a16="http://schemas.microsoft.com/office/drawing/2014/main" id="{9612438F-80CF-4BAB-A0B4-C3D4A6ABF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47" b="5154"/>
          <a:stretch>
            <a:fillRect/>
          </a:stretch>
        </p:blipFill>
        <p:spPr>
          <a:xfrm>
            <a:off x="3524447" y="2299427"/>
            <a:ext cx="3990975" cy="2463800"/>
          </a:xfrm>
          <a:prstGeom prst="rect">
            <a:avLst/>
          </a:prstGeom>
          <a:noFill/>
          <a:ln>
            <a:noFill/>
          </a:ln>
        </p:spPr>
      </p:pic>
    </p:spTree>
    <p:extLst>
      <p:ext uri="{BB962C8B-B14F-4D97-AF65-F5344CB8AC3E}">
        <p14:creationId xmlns:p14="http://schemas.microsoft.com/office/powerpoint/2010/main" val="1206339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21400"/>
            <a:ext cx="10636173" cy="1477328"/>
          </a:xfrm>
          <a:prstGeom prst="rect">
            <a:avLst/>
          </a:prstGeom>
        </p:spPr>
        <p:txBody>
          <a:bodyPr wrap="square">
            <a:spAutoFit/>
          </a:bodyPr>
          <a:lstStyle/>
          <a:p>
            <a:pPr marL="0" marR="0" indent="266700" algn="just">
              <a:spcBef>
                <a:spcPts val="0"/>
              </a:spcBef>
              <a:spcAft>
                <a:spcPts val="0"/>
              </a:spcAft>
            </a:pP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在夜灯仿真中，设定</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灯在下列情况中的值是</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TRUE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indent="266700" algn="just">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天黑</a:t>
            </a:r>
            <a:r>
              <a:rPr lang="zh-CN" altLang="en-US" sz="1800" kern="100" dirty="0">
                <a:effectLst/>
                <a:latin typeface="Calibri" panose="020F0502020204030204" pitchFamily="34" charset="0"/>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有人靠近；</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通过将</a:t>
            </a:r>
            <a:r>
              <a:rPr lang="en-US" altLang="zh-CN" sz="1800" kern="100" dirty="0" err="1">
                <a:effectLst/>
                <a:latin typeface="Arial" panose="020B0604020202020204" pitchFamily="34" charset="0"/>
                <a:ea typeface="宋体" panose="02010600030101010101" pitchFamily="2" charset="-122"/>
                <a:cs typeface="Arial" panose="020B0604020202020204" pitchFamily="34" charset="0"/>
              </a:rPr>
              <a:t>readLuminance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（）可视化命令拖放到图表的循环例程上来启动，</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该传感器返回介于</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1000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之间的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lux</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值，</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为沥青般的黑色，最大为</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1000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。在决策块中使用得到的结果，并将初始测试值设置为大约</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100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1415480" y="5517232"/>
            <a:ext cx="3888432"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4-33</a:t>
            </a:r>
            <a:r>
              <a:rPr lang="zh-CN" altLang="en-US" sz="1200" dirty="0"/>
              <a:t>将</a:t>
            </a:r>
            <a:r>
              <a:rPr lang="en-US" altLang="zh-CN" sz="1200" dirty="0" err="1"/>
              <a:t>readLuminance</a:t>
            </a:r>
            <a:r>
              <a:rPr lang="zh-CN" altLang="en-US" sz="1200" dirty="0"/>
              <a:t>（）可视化命令拖放到流程图</a:t>
            </a:r>
          </a:p>
          <a:p>
            <a:pPr marL="0" indent="0">
              <a:buNone/>
            </a:pPr>
            <a:endParaRPr lang="zh-CN" altLang="en-US" sz="1200" dirty="0"/>
          </a:p>
          <a:p>
            <a:pPr marL="0" indent="0">
              <a:buNone/>
            </a:pPr>
            <a:r>
              <a:rPr lang="en-US" altLang="zh-CN" dirty="0"/>
              <a:t> </a:t>
            </a:r>
            <a:endParaRPr lang="zh-CN" altLang="en-US" dirty="0"/>
          </a:p>
        </p:txBody>
      </p:sp>
      <p:pic>
        <p:nvPicPr>
          <p:cNvPr id="7" name="图片 6" descr="IMG_256">
            <a:extLst>
              <a:ext uri="{FF2B5EF4-FFF2-40B4-BE49-F238E27FC236}">
                <a16:creationId xmlns:a16="http://schemas.microsoft.com/office/drawing/2014/main" id="{6EECC26A-05CA-4031-9D1D-C34D6D5761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043" b="5204"/>
          <a:stretch>
            <a:fillRect/>
          </a:stretch>
        </p:blipFill>
        <p:spPr>
          <a:xfrm>
            <a:off x="983432" y="2901683"/>
            <a:ext cx="4552950" cy="2428875"/>
          </a:xfrm>
          <a:prstGeom prst="rect">
            <a:avLst/>
          </a:prstGeom>
          <a:noFill/>
          <a:ln>
            <a:noFill/>
          </a:ln>
        </p:spPr>
      </p:pic>
      <p:pic>
        <p:nvPicPr>
          <p:cNvPr id="8" name="图片 7" descr="IMG_256">
            <a:extLst>
              <a:ext uri="{FF2B5EF4-FFF2-40B4-BE49-F238E27FC236}">
                <a16:creationId xmlns:a16="http://schemas.microsoft.com/office/drawing/2014/main" id="{2385D2CD-EA81-49CD-9784-5F1DB1CE38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69" b="5114"/>
          <a:stretch>
            <a:fillRect/>
          </a:stretch>
        </p:blipFill>
        <p:spPr>
          <a:xfrm>
            <a:off x="5879976" y="2826226"/>
            <a:ext cx="6019800" cy="3181350"/>
          </a:xfrm>
          <a:prstGeom prst="rect">
            <a:avLst/>
          </a:prstGeom>
          <a:noFill/>
          <a:ln>
            <a:noFill/>
          </a:ln>
        </p:spPr>
      </p:pic>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8234586" y="6129411"/>
            <a:ext cx="131058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4-34 </a:t>
            </a:r>
            <a:r>
              <a:rPr lang="zh-CN" altLang="en-US" sz="1200" dirty="0"/>
              <a:t>设置传感器</a:t>
            </a:r>
          </a:p>
          <a:p>
            <a:pPr marL="0" indent="0">
              <a:buNone/>
            </a:pPr>
            <a:r>
              <a:rPr lang="en-US" altLang="zh-CN" dirty="0"/>
              <a:t> </a:t>
            </a:r>
            <a:endParaRPr lang="zh-CN" altLang="en-US" dirty="0"/>
          </a:p>
        </p:txBody>
      </p:sp>
    </p:spTree>
    <p:extLst>
      <p:ext uri="{BB962C8B-B14F-4D97-AF65-F5344CB8AC3E}">
        <p14:creationId xmlns:p14="http://schemas.microsoft.com/office/powerpoint/2010/main" val="1807230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86999"/>
            <a:ext cx="10636173" cy="646331"/>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对于距离传感器，这里要读取一个距离，所以拖放到循环的顶部，</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距离传感器可以检测的最大距离达</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80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厘米，但我们将初始测试值定为</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20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厘米，</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2470651" y="5013176"/>
            <a:ext cx="2880321"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4-35 </a:t>
            </a:r>
            <a:r>
              <a:rPr lang="zh-CN" altLang="en-US" sz="1200" dirty="0"/>
              <a:t>拖放读取距离可视化命令到流程图</a:t>
            </a: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8892107" y="5013176"/>
            <a:ext cx="16584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4-36 </a:t>
            </a:r>
            <a:r>
              <a:rPr lang="zh-CN" altLang="en-US" sz="1200" dirty="0"/>
              <a:t>设置距离测试值</a:t>
            </a:r>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FA0453C9-9DF7-45A4-904A-4756033CE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847" b="4814"/>
          <a:stretch>
            <a:fillRect/>
          </a:stretch>
        </p:blipFill>
        <p:spPr>
          <a:xfrm>
            <a:off x="1415480" y="2420354"/>
            <a:ext cx="4264547" cy="2447925"/>
          </a:xfrm>
          <a:prstGeom prst="rect">
            <a:avLst/>
          </a:prstGeom>
          <a:noFill/>
          <a:ln>
            <a:noFill/>
          </a:ln>
        </p:spPr>
      </p:pic>
      <p:pic>
        <p:nvPicPr>
          <p:cNvPr id="12" name="图片 11" descr="IMG_256">
            <a:extLst>
              <a:ext uri="{FF2B5EF4-FFF2-40B4-BE49-F238E27FC236}">
                <a16:creationId xmlns:a16="http://schemas.microsoft.com/office/drawing/2014/main" id="{86116A6B-571B-4B02-8E64-0C689DEA8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623" b="4561"/>
          <a:stretch>
            <a:fillRect/>
          </a:stretch>
        </p:blipFill>
        <p:spPr>
          <a:xfrm>
            <a:off x="6168008" y="2277479"/>
            <a:ext cx="4958686" cy="2590800"/>
          </a:xfrm>
          <a:prstGeom prst="rect">
            <a:avLst/>
          </a:prstGeom>
          <a:noFill/>
          <a:ln>
            <a:noFill/>
          </a:ln>
        </p:spPr>
      </p:pic>
    </p:spTree>
    <p:extLst>
      <p:ext uri="{BB962C8B-B14F-4D97-AF65-F5344CB8AC3E}">
        <p14:creationId xmlns:p14="http://schemas.microsoft.com/office/powerpoint/2010/main" val="3996077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35534"/>
            <a:ext cx="10636173" cy="1200329"/>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因为需要两个条件才能使</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开启，所以要确保第二个决策块是在第一个的“</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YES</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”分支上，</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接下来，拖放</a:t>
            </a:r>
            <a:r>
              <a:rPr lang="en-US" altLang="zh-CN" kern="100" dirty="0">
                <a:latin typeface="Arial" panose="020B0604020202020204" pitchFamily="34" charset="0"/>
                <a:ea typeface="宋体" panose="02010600030101010101" pitchFamily="2" charset="-122"/>
                <a:cs typeface="Arial" panose="020B0604020202020204" pitchFamily="34" charset="0"/>
              </a:rPr>
              <a:t>LED</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on</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YES</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分支底部，</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关闭可视化命令置于</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循环旁边的主循环右边，</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4-39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B811E487-3DB7-4839-9F6A-AE7B5186FC7D}"/>
              </a:ext>
            </a:extLst>
          </p:cNvPr>
          <p:cNvSpPr txBox="1">
            <a:spLocks/>
          </p:cNvSpPr>
          <p:nvPr/>
        </p:nvSpPr>
        <p:spPr>
          <a:xfrm>
            <a:off x="2366620" y="4276067"/>
            <a:ext cx="1695451"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4-37 </a:t>
            </a:r>
            <a:r>
              <a:rPr lang="zh-CN" altLang="en-US" sz="1200" dirty="0"/>
              <a:t>添加第二决策块</a:t>
            </a: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6960096" y="5759156"/>
            <a:ext cx="315198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4-38 </a:t>
            </a:r>
            <a:r>
              <a:rPr lang="zh-CN" altLang="en-US" sz="1200" dirty="0"/>
              <a:t>拖放</a:t>
            </a:r>
            <a:r>
              <a:rPr lang="en-US" altLang="zh-CN" sz="1200" dirty="0"/>
              <a:t>LED on</a:t>
            </a:r>
            <a:r>
              <a:rPr lang="zh-CN" altLang="en-US" sz="1200" dirty="0"/>
              <a:t>可视化命令到</a:t>
            </a:r>
            <a:r>
              <a:rPr lang="en-US" altLang="zh-CN" sz="1200" dirty="0"/>
              <a:t>YES</a:t>
            </a:r>
            <a:r>
              <a:rPr lang="zh-CN" altLang="en-US" sz="1200" dirty="0"/>
              <a:t>分支底部</a:t>
            </a:r>
          </a:p>
          <a:p>
            <a:pPr marL="0" indent="0">
              <a:buNone/>
            </a:pPr>
            <a:r>
              <a:rPr lang="en-US" altLang="zh-CN" dirty="0"/>
              <a:t> </a:t>
            </a:r>
            <a:endParaRPr lang="zh-CN" altLang="en-US" dirty="0"/>
          </a:p>
        </p:txBody>
      </p:sp>
      <p:pic>
        <p:nvPicPr>
          <p:cNvPr id="13" name="图片 12" descr="IMG_256">
            <a:extLst>
              <a:ext uri="{FF2B5EF4-FFF2-40B4-BE49-F238E27FC236}">
                <a16:creationId xmlns:a16="http://schemas.microsoft.com/office/drawing/2014/main" id="{FE6F1516-BC1F-4944-976E-05194FEC35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9183" b="9091"/>
          <a:stretch>
            <a:fillRect/>
          </a:stretch>
        </p:blipFill>
        <p:spPr>
          <a:xfrm>
            <a:off x="2279576" y="2546340"/>
            <a:ext cx="1695450" cy="1619250"/>
          </a:xfrm>
          <a:prstGeom prst="rect">
            <a:avLst/>
          </a:prstGeom>
          <a:noFill/>
          <a:ln>
            <a:noFill/>
          </a:ln>
        </p:spPr>
      </p:pic>
      <p:pic>
        <p:nvPicPr>
          <p:cNvPr id="14" name="图片 13" descr="IMG_256">
            <a:extLst>
              <a:ext uri="{FF2B5EF4-FFF2-40B4-BE49-F238E27FC236}">
                <a16:creationId xmlns:a16="http://schemas.microsoft.com/office/drawing/2014/main" id="{453EBC58-F207-4E13-BAE5-F07EACA1D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47" b="4167"/>
          <a:stretch>
            <a:fillRect/>
          </a:stretch>
        </p:blipFill>
        <p:spPr>
          <a:xfrm>
            <a:off x="5807968" y="2741602"/>
            <a:ext cx="4972050" cy="2847975"/>
          </a:xfrm>
          <a:prstGeom prst="rect">
            <a:avLst/>
          </a:prstGeom>
          <a:noFill/>
          <a:ln>
            <a:noFill/>
          </a:ln>
        </p:spPr>
      </p:pic>
      <p:pic>
        <p:nvPicPr>
          <p:cNvPr id="16" name="图片 15" descr="IMG_256">
            <a:extLst>
              <a:ext uri="{FF2B5EF4-FFF2-40B4-BE49-F238E27FC236}">
                <a16:creationId xmlns:a16="http://schemas.microsoft.com/office/drawing/2014/main" id="{9A7172EE-2B1B-40E0-91E6-C066080941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469" b="12295"/>
          <a:stretch>
            <a:fillRect/>
          </a:stretch>
        </p:blipFill>
        <p:spPr>
          <a:xfrm>
            <a:off x="1742753" y="4948367"/>
            <a:ext cx="2993157" cy="1019175"/>
          </a:xfrm>
          <a:prstGeom prst="rect">
            <a:avLst/>
          </a:prstGeom>
          <a:noFill/>
          <a:ln>
            <a:noFill/>
          </a:ln>
        </p:spPr>
      </p:pic>
      <p:sp>
        <p:nvSpPr>
          <p:cNvPr id="17" name="文本占位符 2">
            <a:extLst>
              <a:ext uri="{FF2B5EF4-FFF2-40B4-BE49-F238E27FC236}">
                <a16:creationId xmlns:a16="http://schemas.microsoft.com/office/drawing/2014/main" id="{FAA9A020-0FEC-4550-84AB-CFE040AE34FE}"/>
              </a:ext>
            </a:extLst>
          </p:cNvPr>
          <p:cNvSpPr txBox="1">
            <a:spLocks/>
          </p:cNvSpPr>
          <p:nvPr/>
        </p:nvSpPr>
        <p:spPr>
          <a:xfrm>
            <a:off x="1855589" y="6014924"/>
            <a:ext cx="2880321"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4-39 </a:t>
            </a:r>
            <a:r>
              <a:rPr lang="zh-CN" altLang="en-US" sz="1200" dirty="0"/>
              <a:t>将</a:t>
            </a:r>
            <a:r>
              <a:rPr lang="en-US" altLang="zh-CN" sz="1200" dirty="0"/>
              <a:t>LED off</a:t>
            </a:r>
            <a:r>
              <a:rPr lang="zh-CN" altLang="en-US" sz="1200" dirty="0"/>
              <a:t>可视化命令置于循环右边</a:t>
            </a:r>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4090119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35534"/>
            <a:ext cx="10636173" cy="923330"/>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因为如果任一条件是</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FALSE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，即可使</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关闭，可以连接决策块的两个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分支到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关闭模块，</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最后，将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程序分支的底部连接回主程序循环，</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6888088" y="6283314"/>
            <a:ext cx="315198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4-41 NO</a:t>
            </a:r>
            <a:r>
              <a:rPr lang="zh-CN" altLang="en-US" sz="1200" dirty="0"/>
              <a:t>程序分支的底部连接回主程序循环</a:t>
            </a:r>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FAA9A020-0FEC-4550-84AB-CFE040AE34FE}"/>
              </a:ext>
            </a:extLst>
          </p:cNvPr>
          <p:cNvSpPr txBox="1">
            <a:spLocks/>
          </p:cNvSpPr>
          <p:nvPr/>
        </p:nvSpPr>
        <p:spPr>
          <a:xfrm>
            <a:off x="1703512" y="5920133"/>
            <a:ext cx="3364646"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4-40 </a:t>
            </a:r>
            <a:r>
              <a:rPr lang="zh-CN" altLang="en-US" sz="1200" dirty="0"/>
              <a:t>连接决策块的两个</a:t>
            </a:r>
            <a:r>
              <a:rPr lang="en-US" altLang="zh-CN" sz="1200" dirty="0"/>
              <a:t>NO</a:t>
            </a:r>
            <a:r>
              <a:rPr lang="zh-CN" altLang="en-US" sz="1200" dirty="0"/>
              <a:t>分支到</a:t>
            </a:r>
            <a:r>
              <a:rPr lang="en-US" altLang="zh-CN" sz="1200" dirty="0"/>
              <a:t>LED</a:t>
            </a:r>
            <a:r>
              <a:rPr lang="zh-CN" altLang="en-US" sz="1200" dirty="0"/>
              <a:t>关闭模块</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46DAF704-C494-4886-8BF2-A4BDC69E5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682" r="4494" b="4828"/>
          <a:stretch>
            <a:fillRect/>
          </a:stretch>
        </p:blipFill>
        <p:spPr>
          <a:xfrm>
            <a:off x="1547244" y="2720901"/>
            <a:ext cx="4048125" cy="3000375"/>
          </a:xfrm>
          <a:prstGeom prst="rect">
            <a:avLst/>
          </a:prstGeom>
          <a:noFill/>
          <a:ln>
            <a:noFill/>
          </a:ln>
        </p:spPr>
      </p:pic>
      <p:pic>
        <p:nvPicPr>
          <p:cNvPr id="15" name="图片 14" descr="IMG_256">
            <a:extLst>
              <a:ext uri="{FF2B5EF4-FFF2-40B4-BE49-F238E27FC236}">
                <a16:creationId xmlns:a16="http://schemas.microsoft.com/office/drawing/2014/main" id="{E8AC26A2-145E-4DDA-940F-E2EABAF81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143" b="2731"/>
          <a:stretch>
            <a:fillRect/>
          </a:stretch>
        </p:blipFill>
        <p:spPr>
          <a:xfrm>
            <a:off x="6979827" y="2276873"/>
            <a:ext cx="2860589" cy="3888432"/>
          </a:xfrm>
          <a:prstGeom prst="rect">
            <a:avLst/>
          </a:prstGeom>
          <a:noFill/>
          <a:ln>
            <a:noFill/>
          </a:ln>
        </p:spPr>
      </p:pic>
    </p:spTree>
    <p:extLst>
      <p:ext uri="{BB962C8B-B14F-4D97-AF65-F5344CB8AC3E}">
        <p14:creationId xmlns:p14="http://schemas.microsoft.com/office/powerpoint/2010/main" val="2652423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447928" y="2421509"/>
            <a:ext cx="1296144" cy="1008063"/>
          </a:xfrm>
        </p:spPr>
        <p:txBody>
          <a:bodyPr/>
          <a:lstStyle/>
          <a:p>
            <a:r>
              <a:rPr lang="en-US" altLang="zh-CN" dirty="0"/>
              <a:t>4.1</a:t>
            </a:r>
            <a:endParaRPr lang="zh-CN" altLang="en-US" dirty="0"/>
          </a:p>
        </p:txBody>
      </p:sp>
      <p:sp>
        <p:nvSpPr>
          <p:cNvPr id="4" name="文本占位符 3"/>
          <p:cNvSpPr>
            <a:spLocks noGrp="1"/>
          </p:cNvSpPr>
          <p:nvPr>
            <p:ph type="body" sz="quarter" idx="12"/>
          </p:nvPr>
        </p:nvSpPr>
        <p:spPr>
          <a:xfrm>
            <a:off x="3498180" y="3933056"/>
            <a:ext cx="5195640" cy="496824"/>
          </a:xfrm>
        </p:spPr>
        <p:txBody>
          <a:bodyPr/>
          <a:lstStyle/>
          <a:p>
            <a:r>
              <a:rPr lang="zh-CN" altLang="en-US" dirty="0"/>
              <a:t>闪烁的</a:t>
            </a:r>
            <a:r>
              <a:rPr lang="en-US" altLang="zh-CN" dirty="0"/>
              <a:t>LED</a:t>
            </a:r>
            <a:r>
              <a:rPr lang="zh-CN" altLang="en-US" dirty="0"/>
              <a:t>灯</a:t>
            </a:r>
          </a:p>
        </p:txBody>
      </p:sp>
    </p:spTree>
    <p:extLst>
      <p:ext uri="{BB962C8B-B14F-4D97-AF65-F5344CB8AC3E}">
        <p14:creationId xmlns:p14="http://schemas.microsoft.com/office/powerpoint/2010/main" val="107633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5534"/>
            <a:ext cx="10636173" cy="923330"/>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测试程序，则需要做的是按播放按钮，然后调整距离传感器上的距离显示和亮度传感器上的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lux</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显示，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当距离值小于</a:t>
            </a:r>
            <a:r>
              <a:rPr lang="en-US" altLang="zh-CN" kern="100" dirty="0">
                <a:latin typeface="宋体" panose="02010600030101010101" pitchFamily="2" charset="-122"/>
                <a:ea typeface="宋体" panose="02010600030101010101" pitchFamily="2" charset="-122"/>
                <a:cs typeface="Arial" panose="020B0604020202020204" pitchFamily="34" charset="0"/>
              </a:rPr>
              <a:t>20</a:t>
            </a:r>
            <a:r>
              <a:rPr lang="zh-CN" altLang="en-US" kern="100" dirty="0">
                <a:latin typeface="宋体" panose="02010600030101010101" pitchFamily="2" charset="-122"/>
                <a:ea typeface="宋体" panose="02010600030101010101" pitchFamily="2" charset="-122"/>
                <a:cs typeface="Arial" panose="020B0604020202020204" pitchFamily="34" charset="0"/>
              </a:rPr>
              <a:t>时，</a:t>
            </a:r>
            <a:r>
              <a:rPr lang="en-US" altLang="zh-CN" kern="100" dirty="0">
                <a:latin typeface="宋体" panose="02010600030101010101" pitchFamily="2" charset="-122"/>
                <a:ea typeface="宋体" panose="02010600030101010101" pitchFamily="2" charset="-122"/>
                <a:cs typeface="Arial" panose="020B0604020202020204" pitchFamily="34" charset="0"/>
              </a:rPr>
              <a:t>LED</a:t>
            </a:r>
            <a:r>
              <a:rPr lang="zh-CN" altLang="en-US" kern="100" dirty="0">
                <a:latin typeface="宋体" panose="02010600030101010101" pitchFamily="2" charset="-122"/>
                <a:ea typeface="宋体" panose="02010600030101010101" pitchFamily="2" charset="-122"/>
                <a:cs typeface="Arial" panose="020B0604020202020204" pitchFamily="34" charset="0"/>
              </a:rPr>
              <a:t>应该亮起</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7320136" y="6453336"/>
            <a:ext cx="152538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4-43 </a:t>
            </a:r>
            <a:r>
              <a:rPr lang="zh-CN" altLang="en-US" sz="1200" dirty="0"/>
              <a:t>仿真结果（一）</a:t>
            </a:r>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FAA9A020-0FEC-4550-84AB-CFE040AE34FE}"/>
              </a:ext>
            </a:extLst>
          </p:cNvPr>
          <p:cNvSpPr txBox="1">
            <a:spLocks/>
          </p:cNvSpPr>
          <p:nvPr/>
        </p:nvSpPr>
        <p:spPr>
          <a:xfrm>
            <a:off x="3082720" y="5733256"/>
            <a:ext cx="16561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4-42 </a:t>
            </a:r>
            <a:r>
              <a:rPr lang="zh-CN" altLang="en-US" sz="1200" dirty="0"/>
              <a:t>调整传感器数值</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04D45160-CCDA-4D7E-91DA-459BD34C1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480992" y="2660191"/>
            <a:ext cx="3676650" cy="2962275"/>
          </a:xfrm>
          <a:prstGeom prst="rect">
            <a:avLst/>
          </a:prstGeom>
          <a:noFill/>
          <a:ln>
            <a:noFill/>
          </a:ln>
        </p:spPr>
      </p:pic>
      <p:pic>
        <p:nvPicPr>
          <p:cNvPr id="10" name="图片 9" descr="IMG_256">
            <a:extLst>
              <a:ext uri="{FF2B5EF4-FFF2-40B4-BE49-F238E27FC236}">
                <a16:creationId xmlns:a16="http://schemas.microsoft.com/office/drawing/2014/main" id="{3120EC67-5247-4B43-8B9E-ACA86F40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721" b="1844"/>
          <a:stretch>
            <a:fillRect/>
          </a:stretch>
        </p:blipFill>
        <p:spPr>
          <a:xfrm>
            <a:off x="6384032" y="2189694"/>
            <a:ext cx="3528392" cy="4154487"/>
          </a:xfrm>
          <a:prstGeom prst="rect">
            <a:avLst/>
          </a:prstGeom>
          <a:noFill/>
          <a:ln>
            <a:noFill/>
          </a:ln>
        </p:spPr>
      </p:pic>
    </p:spTree>
    <p:extLst>
      <p:ext uri="{BB962C8B-B14F-4D97-AF65-F5344CB8AC3E}">
        <p14:creationId xmlns:p14="http://schemas.microsoft.com/office/powerpoint/2010/main" val="2428968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5534"/>
            <a:ext cx="10636173" cy="923330"/>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暂停模拟，并在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关闭可视化命令上设置断点，</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再次单击播放键以运行仿真，并更改距离或光强直到断点触发，</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此时，变量在变量显示中可用，</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7518496" y="4581128"/>
            <a:ext cx="152538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4-45 </a:t>
            </a:r>
            <a:r>
              <a:rPr lang="zh-CN" altLang="en-US" sz="1200" dirty="0"/>
              <a:t>仿真结果（二）</a:t>
            </a:r>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FAA9A020-0FEC-4550-84AB-CFE040AE34FE}"/>
              </a:ext>
            </a:extLst>
          </p:cNvPr>
          <p:cNvSpPr txBox="1">
            <a:spLocks/>
          </p:cNvSpPr>
          <p:nvPr/>
        </p:nvSpPr>
        <p:spPr>
          <a:xfrm>
            <a:off x="2254628" y="4265183"/>
            <a:ext cx="1656184"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4-44 </a:t>
            </a:r>
            <a:r>
              <a:rPr lang="zh-CN" altLang="en-US" sz="1200" dirty="0"/>
              <a:t>设置断点</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B82D5F6F-6FE7-4FA6-8816-5BC17B796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445" b="10791"/>
          <a:stretch>
            <a:fillRect/>
          </a:stretch>
        </p:blipFill>
        <p:spPr>
          <a:xfrm>
            <a:off x="1509600" y="2838450"/>
            <a:ext cx="3276600" cy="1181100"/>
          </a:xfrm>
          <a:prstGeom prst="rect">
            <a:avLst/>
          </a:prstGeom>
          <a:noFill/>
          <a:ln>
            <a:noFill/>
          </a:ln>
        </p:spPr>
      </p:pic>
      <p:pic>
        <p:nvPicPr>
          <p:cNvPr id="13" name="图片 12" descr="IMG_256">
            <a:extLst>
              <a:ext uri="{FF2B5EF4-FFF2-40B4-BE49-F238E27FC236}">
                <a16:creationId xmlns:a16="http://schemas.microsoft.com/office/drawing/2014/main" id="{D3F7D820-D2AE-451F-B0BC-5727EA3A2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09" b="5769"/>
          <a:stretch>
            <a:fillRect/>
          </a:stretch>
        </p:blipFill>
        <p:spPr>
          <a:xfrm>
            <a:off x="5246894" y="2643455"/>
            <a:ext cx="4448175" cy="1866900"/>
          </a:xfrm>
          <a:prstGeom prst="rect">
            <a:avLst/>
          </a:prstGeom>
          <a:noFill/>
          <a:ln>
            <a:noFill/>
          </a:ln>
        </p:spPr>
      </p:pic>
      <p:pic>
        <p:nvPicPr>
          <p:cNvPr id="14" name="图片 13" descr="IMG_256">
            <a:extLst>
              <a:ext uri="{FF2B5EF4-FFF2-40B4-BE49-F238E27FC236}">
                <a16:creationId xmlns:a16="http://schemas.microsoft.com/office/drawing/2014/main" id="{17DE339F-43B9-4D07-9B56-3B20A32237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542" b="15854"/>
          <a:stretch>
            <a:fillRect/>
          </a:stretch>
        </p:blipFill>
        <p:spPr>
          <a:xfrm>
            <a:off x="2019613" y="4826300"/>
            <a:ext cx="1905000" cy="657225"/>
          </a:xfrm>
          <a:prstGeom prst="rect">
            <a:avLst/>
          </a:prstGeom>
          <a:noFill/>
          <a:ln>
            <a:noFill/>
          </a:ln>
        </p:spPr>
      </p:pic>
      <p:sp>
        <p:nvSpPr>
          <p:cNvPr id="15" name="文本占位符 2">
            <a:extLst>
              <a:ext uri="{FF2B5EF4-FFF2-40B4-BE49-F238E27FC236}">
                <a16:creationId xmlns:a16="http://schemas.microsoft.com/office/drawing/2014/main" id="{FEEF0EC6-8448-4111-8234-EFA029524802}"/>
              </a:ext>
            </a:extLst>
          </p:cNvPr>
          <p:cNvSpPr txBox="1">
            <a:spLocks/>
          </p:cNvSpPr>
          <p:nvPr/>
        </p:nvSpPr>
        <p:spPr>
          <a:xfrm>
            <a:off x="2379578" y="5622466"/>
            <a:ext cx="115746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4-46 </a:t>
            </a:r>
            <a:r>
              <a:rPr lang="zh-CN" altLang="en-US" sz="1200" dirty="0"/>
              <a:t>变量窗口</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4259395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5534"/>
            <a:ext cx="10636173" cy="646331"/>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将这些值与测试的决策相比较会得到哪个条件失败，</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当点击顶部的单步图标，使得 </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关闭，</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7878953" y="5733256"/>
            <a:ext cx="115212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4-48 LED</a:t>
            </a:r>
            <a:r>
              <a:rPr lang="zh-CN" altLang="en-US" sz="1200" dirty="0"/>
              <a:t>关闭</a:t>
            </a:r>
          </a:p>
          <a:p>
            <a:pPr marL="0" indent="0">
              <a:buNone/>
            </a:pPr>
            <a:endParaRPr lang="zh-CN" altLang="en-US" sz="1200" dirty="0"/>
          </a:p>
          <a:p>
            <a:pPr marL="0" indent="0">
              <a:buNone/>
            </a:pPr>
            <a:r>
              <a:rPr lang="en-US" altLang="zh-CN" dirty="0"/>
              <a:t> </a:t>
            </a:r>
            <a:endParaRPr lang="zh-CN" altLang="en-US" dirty="0"/>
          </a:p>
        </p:txBody>
      </p:sp>
      <p:sp>
        <p:nvSpPr>
          <p:cNvPr id="15" name="文本占位符 2">
            <a:extLst>
              <a:ext uri="{FF2B5EF4-FFF2-40B4-BE49-F238E27FC236}">
                <a16:creationId xmlns:a16="http://schemas.microsoft.com/office/drawing/2014/main" id="{FEEF0EC6-8448-4111-8234-EFA029524802}"/>
              </a:ext>
            </a:extLst>
          </p:cNvPr>
          <p:cNvSpPr txBox="1">
            <a:spLocks/>
          </p:cNvSpPr>
          <p:nvPr/>
        </p:nvSpPr>
        <p:spPr>
          <a:xfrm>
            <a:off x="2958311" y="4090784"/>
            <a:ext cx="115746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4-47 </a:t>
            </a:r>
            <a:r>
              <a:rPr lang="zh-CN" altLang="en-US" sz="1200" dirty="0"/>
              <a:t>变量比较</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6" name="图片 15" descr="IMG_256">
            <a:extLst>
              <a:ext uri="{FF2B5EF4-FFF2-40B4-BE49-F238E27FC236}">
                <a16:creationId xmlns:a16="http://schemas.microsoft.com/office/drawing/2014/main" id="{4B675A3F-83EA-4F5E-9DF6-385956282D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37" b="18072"/>
          <a:stretch>
            <a:fillRect/>
          </a:stretch>
        </p:blipFill>
        <p:spPr>
          <a:xfrm>
            <a:off x="1427258" y="3284984"/>
            <a:ext cx="4219575" cy="647700"/>
          </a:xfrm>
          <a:prstGeom prst="rect">
            <a:avLst/>
          </a:prstGeom>
          <a:noFill/>
          <a:ln>
            <a:noFill/>
          </a:ln>
        </p:spPr>
      </p:pic>
      <p:pic>
        <p:nvPicPr>
          <p:cNvPr id="18" name="图片 17" descr="IMG_256">
            <a:extLst>
              <a:ext uri="{FF2B5EF4-FFF2-40B4-BE49-F238E27FC236}">
                <a16:creationId xmlns:a16="http://schemas.microsoft.com/office/drawing/2014/main" id="{17DA718A-9135-421A-81EA-43746E489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90" b="3743"/>
          <a:stretch>
            <a:fillRect/>
          </a:stretch>
        </p:blipFill>
        <p:spPr>
          <a:xfrm>
            <a:off x="6152190" y="2349330"/>
            <a:ext cx="4605655" cy="3257550"/>
          </a:xfrm>
          <a:prstGeom prst="rect">
            <a:avLst/>
          </a:prstGeom>
          <a:noFill/>
          <a:ln>
            <a:noFill/>
          </a:ln>
        </p:spPr>
      </p:pic>
    </p:spTree>
    <p:extLst>
      <p:ext uri="{BB962C8B-B14F-4D97-AF65-F5344CB8AC3E}">
        <p14:creationId xmlns:p14="http://schemas.microsoft.com/office/powerpoint/2010/main" val="3489862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5</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上传和编译程序</a:t>
            </a:r>
          </a:p>
        </p:txBody>
      </p:sp>
      <p:sp>
        <p:nvSpPr>
          <p:cNvPr id="19" name="矩形 18"/>
          <p:cNvSpPr/>
          <p:nvPr/>
        </p:nvSpPr>
        <p:spPr>
          <a:xfrm>
            <a:off x="777913" y="1235534"/>
            <a:ext cx="10636173" cy="1754326"/>
          </a:xfrm>
          <a:prstGeom prst="rect">
            <a:avLst/>
          </a:prstGeom>
        </p:spPr>
        <p:txBody>
          <a:bodyPr wrap="square">
            <a:spAutoFit/>
          </a:bodyPr>
          <a:lstStyle/>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一切工作正常后，剩下的任务是连接上</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并编译到真正的硬件上，</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4-49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具体</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过程</a:t>
            </a:r>
            <a:r>
              <a:rPr lang="zh-CN" altLang="en-US" kern="100" dirty="0">
                <a:latin typeface="宋体" panose="02010600030101010101" pitchFamily="2" charset="-122"/>
                <a:ea typeface="宋体" panose="02010600030101010101" pitchFamily="2" charset="-122"/>
                <a:cs typeface="Arial" panose="020B0604020202020204" pitchFamily="34" charset="0"/>
              </a:rPr>
              <a:t>如下</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indent="266700" algn="just">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1</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传感器插入</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基板中与原理图上相同的连接器。参见前面讨论的黄金规则。</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indent="266700" algn="just">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）将基板连接到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并，将</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连接到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PC</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marL="0" marR="0" algn="just">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中单击程序上传按钮，</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测试硬件，</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1" name="文本占位符 2">
            <a:extLst>
              <a:ext uri="{FF2B5EF4-FFF2-40B4-BE49-F238E27FC236}">
                <a16:creationId xmlns:a16="http://schemas.microsoft.com/office/drawing/2014/main" id="{0403E576-09CC-4B50-B921-0415068BCD5E}"/>
              </a:ext>
            </a:extLst>
          </p:cNvPr>
          <p:cNvSpPr txBox="1">
            <a:spLocks/>
          </p:cNvSpPr>
          <p:nvPr/>
        </p:nvSpPr>
        <p:spPr>
          <a:xfrm>
            <a:off x="5319910" y="4941168"/>
            <a:ext cx="1152128"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4-50 </a:t>
            </a:r>
            <a:r>
              <a:rPr lang="zh-CN" altLang="en-US" sz="1200" dirty="0"/>
              <a:t>上传按钮</a:t>
            </a:r>
          </a:p>
          <a:p>
            <a:pPr marL="0" indent="0">
              <a:buNone/>
            </a:pPr>
            <a:endParaRPr lang="zh-CN" altLang="en-US" sz="1200" dirty="0"/>
          </a:p>
          <a:p>
            <a:pPr marL="0" indent="0">
              <a:buNone/>
            </a:pPr>
            <a:r>
              <a:rPr lang="en-US" altLang="zh-CN" dirty="0"/>
              <a:t> </a:t>
            </a:r>
            <a:endParaRPr lang="zh-CN" altLang="en-US" dirty="0"/>
          </a:p>
        </p:txBody>
      </p:sp>
      <p:sp>
        <p:nvSpPr>
          <p:cNvPr id="15" name="文本占位符 2">
            <a:extLst>
              <a:ext uri="{FF2B5EF4-FFF2-40B4-BE49-F238E27FC236}">
                <a16:creationId xmlns:a16="http://schemas.microsoft.com/office/drawing/2014/main" id="{FEEF0EC6-8448-4111-8234-EFA029524802}"/>
              </a:ext>
            </a:extLst>
          </p:cNvPr>
          <p:cNvSpPr txBox="1">
            <a:spLocks/>
          </p:cNvSpPr>
          <p:nvPr/>
        </p:nvSpPr>
        <p:spPr>
          <a:xfrm>
            <a:off x="2165372" y="5973306"/>
            <a:ext cx="174544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4-49 </a:t>
            </a:r>
            <a:r>
              <a:rPr lang="zh-CN" altLang="en-US" sz="1200" dirty="0"/>
              <a:t>编译到真正的硬件</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04AE8A52-7B5B-407E-8BE1-21A6FEEAF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207" b="3846"/>
          <a:stretch>
            <a:fillRect/>
          </a:stretch>
        </p:blipFill>
        <p:spPr>
          <a:xfrm>
            <a:off x="1565192" y="2989860"/>
            <a:ext cx="3162300" cy="2857500"/>
          </a:xfrm>
          <a:prstGeom prst="rect">
            <a:avLst/>
          </a:prstGeom>
          <a:noFill/>
          <a:ln>
            <a:noFill/>
          </a:ln>
        </p:spPr>
      </p:pic>
      <p:pic>
        <p:nvPicPr>
          <p:cNvPr id="10" name="图片 9" descr="IMG_256">
            <a:extLst>
              <a:ext uri="{FF2B5EF4-FFF2-40B4-BE49-F238E27FC236}">
                <a16:creationId xmlns:a16="http://schemas.microsoft.com/office/drawing/2014/main" id="{87CC1E7E-8CCB-4EE2-8896-B6EC3AC32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695949" y="4418610"/>
            <a:ext cx="400050" cy="352425"/>
          </a:xfrm>
          <a:prstGeom prst="rect">
            <a:avLst/>
          </a:prstGeom>
          <a:noFill/>
          <a:ln>
            <a:noFill/>
          </a:ln>
        </p:spPr>
      </p:pic>
      <p:pic>
        <p:nvPicPr>
          <p:cNvPr id="12" name="图片 11" descr="IMG_256">
            <a:extLst>
              <a:ext uri="{FF2B5EF4-FFF2-40B4-BE49-F238E27FC236}">
                <a16:creationId xmlns:a16="http://schemas.microsoft.com/office/drawing/2014/main" id="{D2AD1F61-E38D-417C-8034-23221AEF10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888088" y="2977284"/>
            <a:ext cx="3267075" cy="2847975"/>
          </a:xfrm>
          <a:prstGeom prst="rect">
            <a:avLst/>
          </a:prstGeom>
          <a:noFill/>
          <a:ln>
            <a:noFill/>
          </a:ln>
        </p:spPr>
      </p:pic>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7929925" y="5973306"/>
            <a:ext cx="1183399"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4-51 </a:t>
            </a:r>
            <a:r>
              <a:rPr lang="zh-CN" altLang="en-US" sz="1200" dirty="0"/>
              <a:t>测试硬件</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1787080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5</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上传和编译程序</a:t>
            </a:r>
          </a:p>
        </p:txBody>
      </p:sp>
      <p:sp>
        <p:nvSpPr>
          <p:cNvPr id="19" name="矩形 18"/>
          <p:cNvSpPr/>
          <p:nvPr/>
        </p:nvSpPr>
        <p:spPr>
          <a:xfrm>
            <a:off x="673799" y="1196752"/>
            <a:ext cx="10636173" cy="369332"/>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如果编译失败，单击工程设置图标（在上传旁边），确保</a:t>
            </a:r>
            <a:r>
              <a:rPr lang="en-US" altLang="zh-CN" kern="100" dirty="0">
                <a:latin typeface="宋体" panose="02010600030101010101" pitchFamily="2" charset="-122"/>
                <a:ea typeface="宋体" panose="02010600030101010101" pitchFamily="2" charset="-122"/>
                <a:cs typeface="Arial" panose="020B0604020202020204" pitchFamily="34" charset="0"/>
              </a:rPr>
              <a:t>COM</a:t>
            </a:r>
            <a:r>
              <a:rPr lang="zh-CN" altLang="en-US" kern="100" dirty="0">
                <a:latin typeface="宋体" panose="02010600030101010101" pitchFamily="2" charset="-122"/>
                <a:ea typeface="宋体" panose="02010600030101010101" pitchFamily="2" charset="-122"/>
                <a:cs typeface="Arial" panose="020B0604020202020204" pitchFamily="34" charset="0"/>
              </a:rPr>
              <a:t>端口和设置正确，如图</a:t>
            </a:r>
            <a:r>
              <a:rPr lang="en-US" altLang="zh-CN" kern="100" dirty="0">
                <a:latin typeface="宋体" panose="02010600030101010101" pitchFamily="2" charset="-122"/>
                <a:ea typeface="宋体" panose="02010600030101010101" pitchFamily="2" charset="-122"/>
                <a:cs typeface="Arial" panose="020B0604020202020204" pitchFamily="34" charset="0"/>
              </a:rPr>
              <a:t>4-52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pic>
        <p:nvPicPr>
          <p:cNvPr id="14" name="图片 13" descr="IMG_256">
            <a:extLst>
              <a:ext uri="{FF2B5EF4-FFF2-40B4-BE49-F238E27FC236}">
                <a16:creationId xmlns:a16="http://schemas.microsoft.com/office/drawing/2014/main" id="{9A507610-B4FA-453C-9877-936DD565CD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00" b="2405"/>
          <a:stretch>
            <a:fillRect/>
          </a:stretch>
        </p:blipFill>
        <p:spPr>
          <a:xfrm>
            <a:off x="3672547" y="1731054"/>
            <a:ext cx="4638675" cy="4638675"/>
          </a:xfrm>
          <a:prstGeom prst="rect">
            <a:avLst/>
          </a:prstGeom>
          <a:noFill/>
          <a:ln>
            <a:noFill/>
          </a:ln>
        </p:spPr>
      </p:pic>
      <p:sp>
        <p:nvSpPr>
          <p:cNvPr id="16" name="文本占位符 2">
            <a:extLst>
              <a:ext uri="{FF2B5EF4-FFF2-40B4-BE49-F238E27FC236}">
                <a16:creationId xmlns:a16="http://schemas.microsoft.com/office/drawing/2014/main" id="{476D8BB2-97BE-4B04-8D37-A4A156D97391}"/>
              </a:ext>
            </a:extLst>
          </p:cNvPr>
          <p:cNvSpPr txBox="1">
            <a:spLocks/>
          </p:cNvSpPr>
          <p:nvPr/>
        </p:nvSpPr>
        <p:spPr>
          <a:xfrm>
            <a:off x="5280040" y="6534699"/>
            <a:ext cx="163192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4-52 </a:t>
            </a:r>
            <a:r>
              <a:rPr lang="zh-CN" altLang="en-US" sz="1200" dirty="0"/>
              <a:t>设置</a:t>
            </a:r>
            <a:r>
              <a:rPr lang="en-US" altLang="zh-CN" sz="1200" dirty="0"/>
              <a:t>COM</a:t>
            </a:r>
            <a:r>
              <a:rPr lang="zh-CN" altLang="en-US" sz="1200" dirty="0"/>
              <a:t>端口</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2602000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75920" y="2421509"/>
            <a:ext cx="1280461" cy="1008063"/>
          </a:xfrm>
        </p:spPr>
        <p:txBody>
          <a:bodyPr/>
          <a:lstStyle/>
          <a:p>
            <a:r>
              <a:rPr lang="en-US" altLang="zh-CN" dirty="0"/>
              <a:t>4.3</a:t>
            </a:r>
            <a:endParaRPr lang="zh-CN" altLang="en-US" dirty="0"/>
          </a:p>
        </p:txBody>
      </p:sp>
      <p:sp>
        <p:nvSpPr>
          <p:cNvPr id="4" name="文本占位符 3"/>
          <p:cNvSpPr>
            <a:spLocks noGrp="1"/>
          </p:cNvSpPr>
          <p:nvPr>
            <p:ph type="body" sz="quarter" idx="12"/>
          </p:nvPr>
        </p:nvSpPr>
        <p:spPr>
          <a:xfrm>
            <a:off x="3498180" y="3933056"/>
            <a:ext cx="5195640" cy="496824"/>
          </a:xfrm>
        </p:spPr>
        <p:txBody>
          <a:bodyPr/>
          <a:lstStyle/>
          <a:p>
            <a:r>
              <a:rPr lang="zh-CN" altLang="en-US" dirty="0"/>
              <a:t>数据储存</a:t>
            </a:r>
          </a:p>
        </p:txBody>
      </p:sp>
    </p:spTree>
    <p:extLst>
      <p:ext uri="{BB962C8B-B14F-4D97-AF65-F5344CB8AC3E}">
        <p14:creationId xmlns:p14="http://schemas.microsoft.com/office/powerpoint/2010/main" val="695332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35534"/>
            <a:ext cx="10636173" cy="923330"/>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本教程介绍数据资源和存储模型。</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通过</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创建一个程序来将</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卡上的位图显示在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TFT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显示屏上，</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原理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适用于</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Wave Shield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上的音频（</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.WAV</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）文件。</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通过新的</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向导以常规方式设置此</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，并将其配置为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 Uno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流程图</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4727848" y="4817430"/>
            <a:ext cx="1735115"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4-53 </a:t>
            </a:r>
            <a:r>
              <a:rPr lang="zh-CN" altLang="en-US" sz="1200" dirty="0"/>
              <a:t>新建并设置工程</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4" name="图片 13">
            <a:extLst>
              <a:ext uri="{FF2B5EF4-FFF2-40B4-BE49-F238E27FC236}">
                <a16:creationId xmlns:a16="http://schemas.microsoft.com/office/drawing/2014/main" id="{8D4AC8D4-0222-4FD3-BF0A-A2E6EDFAD6E8}"/>
              </a:ext>
            </a:extLst>
          </p:cNvPr>
          <p:cNvPicPr>
            <a:picLocks noChangeAspect="1"/>
          </p:cNvPicPr>
          <p:nvPr/>
        </p:nvPicPr>
        <p:blipFill>
          <a:blip r:embed="rId2"/>
          <a:stretch>
            <a:fillRect/>
          </a:stretch>
        </p:blipFill>
        <p:spPr>
          <a:xfrm>
            <a:off x="1631504" y="3371823"/>
            <a:ext cx="3894351" cy="475126"/>
          </a:xfrm>
          <a:prstGeom prst="rect">
            <a:avLst/>
          </a:prstGeom>
        </p:spPr>
      </p:pic>
      <p:pic>
        <p:nvPicPr>
          <p:cNvPr id="5" name="图片 4">
            <a:extLst>
              <a:ext uri="{FF2B5EF4-FFF2-40B4-BE49-F238E27FC236}">
                <a16:creationId xmlns:a16="http://schemas.microsoft.com/office/drawing/2014/main" id="{9F52E491-802B-4AAE-A4AB-9D903816AFA7}"/>
              </a:ext>
            </a:extLst>
          </p:cNvPr>
          <p:cNvPicPr>
            <a:picLocks noChangeAspect="1"/>
          </p:cNvPicPr>
          <p:nvPr/>
        </p:nvPicPr>
        <p:blipFill>
          <a:blip r:embed="rId3"/>
          <a:stretch>
            <a:fillRect/>
          </a:stretch>
        </p:blipFill>
        <p:spPr>
          <a:xfrm>
            <a:off x="5447928" y="2830371"/>
            <a:ext cx="4983425" cy="1868766"/>
          </a:xfrm>
          <a:prstGeom prst="rect">
            <a:avLst/>
          </a:prstGeom>
        </p:spPr>
      </p:pic>
    </p:spTree>
    <p:extLst>
      <p:ext uri="{BB962C8B-B14F-4D97-AF65-F5344CB8AC3E}">
        <p14:creationId xmlns:p14="http://schemas.microsoft.com/office/powerpoint/2010/main" val="1544982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添加外围设备和资源</a:t>
            </a:r>
          </a:p>
        </p:txBody>
      </p:sp>
      <p:sp>
        <p:nvSpPr>
          <p:cNvPr id="19" name="矩形 18"/>
          <p:cNvSpPr/>
          <p:nvPr/>
        </p:nvSpPr>
        <p:spPr>
          <a:xfrm>
            <a:off x="777913" y="1235534"/>
            <a:ext cx="10636173" cy="923330"/>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需</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要添加</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相关的</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外围</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设备</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。右键单击</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树并添加</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Adafruit TFT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封装，</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下面需要做的</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是添加资源。</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如果</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想要</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把</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图片存储在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卡中并显示在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TFT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显示屏上，</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通过右键单击</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快捷</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菜单中的添加资源命令来执行此操作</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660298" y="5481488"/>
            <a:ext cx="201622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4-54 </a:t>
            </a:r>
            <a:r>
              <a:rPr lang="zh-CN" altLang="en-US" sz="1200" dirty="0"/>
              <a:t>添加</a:t>
            </a:r>
            <a:r>
              <a:rPr lang="en-US" altLang="zh-CN" sz="1200" dirty="0"/>
              <a:t>Adafruit TFT</a:t>
            </a:r>
            <a:r>
              <a:rPr lang="zh-CN" altLang="en-US" sz="1200" dirty="0"/>
              <a:t>封装</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8" name="图片 7" descr="IMG_256">
            <a:extLst>
              <a:ext uri="{FF2B5EF4-FFF2-40B4-BE49-F238E27FC236}">
                <a16:creationId xmlns:a16="http://schemas.microsoft.com/office/drawing/2014/main" id="{2118EC10-D3FF-4B28-8B65-99E994979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52" b="4180"/>
          <a:stretch>
            <a:fillRect/>
          </a:stretch>
        </p:blipFill>
        <p:spPr>
          <a:xfrm>
            <a:off x="1220485" y="2400951"/>
            <a:ext cx="4895850" cy="2838450"/>
          </a:xfrm>
          <a:prstGeom prst="rect">
            <a:avLst/>
          </a:prstGeom>
          <a:noFill/>
          <a:ln>
            <a:noFill/>
          </a:ln>
        </p:spPr>
      </p:pic>
      <p:pic>
        <p:nvPicPr>
          <p:cNvPr id="7" name="图片 6" descr="IMG_256">
            <a:extLst>
              <a:ext uri="{FF2B5EF4-FFF2-40B4-BE49-F238E27FC236}">
                <a16:creationId xmlns:a16="http://schemas.microsoft.com/office/drawing/2014/main" id="{B60D8D03-2128-4E33-9D8C-A4449DB7EA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5464" b="5220"/>
          <a:stretch>
            <a:fillRect/>
          </a:stretch>
        </p:blipFill>
        <p:spPr>
          <a:xfrm>
            <a:off x="7141557" y="2696226"/>
            <a:ext cx="3295650" cy="2247900"/>
          </a:xfrm>
          <a:prstGeom prst="rect">
            <a:avLst/>
          </a:prstGeom>
          <a:noFill/>
          <a:ln>
            <a:noFill/>
          </a:ln>
        </p:spPr>
      </p:pic>
      <p:sp>
        <p:nvSpPr>
          <p:cNvPr id="9" name="文本占位符 2">
            <a:extLst>
              <a:ext uri="{FF2B5EF4-FFF2-40B4-BE49-F238E27FC236}">
                <a16:creationId xmlns:a16="http://schemas.microsoft.com/office/drawing/2014/main" id="{6E150EFC-5ED3-4875-8560-14D58A7C49AC}"/>
              </a:ext>
            </a:extLst>
          </p:cNvPr>
          <p:cNvSpPr txBox="1">
            <a:spLocks/>
          </p:cNvSpPr>
          <p:nvPr/>
        </p:nvSpPr>
        <p:spPr>
          <a:xfrm>
            <a:off x="8472264" y="5137510"/>
            <a:ext cx="1440160"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4-55 </a:t>
            </a:r>
            <a:r>
              <a:rPr lang="zh-CN" altLang="en-US" sz="1200" dirty="0"/>
              <a:t>添加资源命令</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11040064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30861"/>
            <a:ext cx="10636173" cy="1200329"/>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现在有了所有需要的部分，剩下的工作就是创建程序。这在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Visual Designer</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中</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是</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不容易</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的</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。首先，将</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fillScreen</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拖动到循环的顶部，并将填充颜色设置为黑色</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接下来将位图资源拖放到循环例程中。</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识别到</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资源的唯一合理的目标是</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TFT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显示，它</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提供描绘</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资源的方法是</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drawBitmap</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并且</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它会自动为您配置流程块</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135560" y="5481488"/>
            <a:ext cx="381642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4-56 </a:t>
            </a:r>
            <a:r>
              <a:rPr lang="zh-CN" altLang="en-US" sz="1200" dirty="0"/>
              <a:t>将</a:t>
            </a:r>
            <a:r>
              <a:rPr lang="en-US" altLang="zh-CN" sz="1200" dirty="0" err="1"/>
              <a:t>fillScreen</a:t>
            </a:r>
            <a:r>
              <a:rPr lang="zh-CN" altLang="en-US" sz="1200" dirty="0"/>
              <a:t>（）可视化命令拖放到流程图并设置</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6E150EFC-5ED3-4875-8560-14D58A7C49AC}"/>
              </a:ext>
            </a:extLst>
          </p:cNvPr>
          <p:cNvSpPr txBox="1">
            <a:spLocks/>
          </p:cNvSpPr>
          <p:nvPr/>
        </p:nvSpPr>
        <p:spPr>
          <a:xfrm>
            <a:off x="8832304" y="6381328"/>
            <a:ext cx="2232248" cy="47667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4-57 </a:t>
            </a:r>
            <a:r>
              <a:rPr lang="zh-CN" altLang="en-US" sz="1200" dirty="0"/>
              <a:t>把资源文件拖放到流程图</a:t>
            </a:r>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77F58D50-1D3A-4B91-B2BD-37B4D5769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43" b="3346"/>
          <a:stretch>
            <a:fillRect/>
          </a:stretch>
        </p:blipFill>
        <p:spPr>
          <a:xfrm>
            <a:off x="777913" y="3004988"/>
            <a:ext cx="6076950" cy="2476500"/>
          </a:xfrm>
          <a:prstGeom prst="rect">
            <a:avLst/>
          </a:prstGeom>
          <a:noFill/>
          <a:ln>
            <a:noFill/>
          </a:ln>
        </p:spPr>
      </p:pic>
      <p:pic>
        <p:nvPicPr>
          <p:cNvPr id="11" name="图片 10" descr="IMG_256">
            <a:extLst>
              <a:ext uri="{FF2B5EF4-FFF2-40B4-BE49-F238E27FC236}">
                <a16:creationId xmlns:a16="http://schemas.microsoft.com/office/drawing/2014/main" id="{5FB1CE51-8B87-40E4-9DC3-731BFC95E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610" b="3992"/>
          <a:stretch>
            <a:fillRect/>
          </a:stretch>
        </p:blipFill>
        <p:spPr>
          <a:xfrm>
            <a:off x="7545925" y="2623700"/>
            <a:ext cx="3971553" cy="3685620"/>
          </a:xfrm>
          <a:prstGeom prst="rect">
            <a:avLst/>
          </a:prstGeom>
          <a:noFill/>
          <a:ln>
            <a:noFill/>
          </a:ln>
        </p:spPr>
      </p:pic>
    </p:spTree>
    <p:extLst>
      <p:ext uri="{BB962C8B-B14F-4D97-AF65-F5344CB8AC3E}">
        <p14:creationId xmlns:p14="http://schemas.microsoft.com/office/powerpoint/2010/main" val="3855691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3</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30861"/>
            <a:ext cx="10636173" cy="369332"/>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接下来，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需要编辑图像，并将</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xPos</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和</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yPos</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设置为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4367064" y="5627139"/>
            <a:ext cx="1201289"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4-58 </a:t>
            </a:r>
            <a:r>
              <a:rPr lang="zh-CN" altLang="en-US" sz="1200" dirty="0"/>
              <a:t>编辑图像</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15668EFA-59C2-493C-AAE8-DBE5EE0E6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39" r="4439" b="2785"/>
          <a:stretch>
            <a:fillRect/>
          </a:stretch>
        </p:blipFill>
        <p:spPr>
          <a:xfrm>
            <a:off x="3143672" y="1823888"/>
            <a:ext cx="3648075" cy="3657600"/>
          </a:xfrm>
          <a:prstGeom prst="rect">
            <a:avLst/>
          </a:prstGeom>
          <a:noFill/>
          <a:ln>
            <a:noFill/>
          </a:ln>
        </p:spPr>
      </p:pic>
    </p:spTree>
    <p:extLst>
      <p:ext uri="{BB962C8B-B14F-4D97-AF65-F5344CB8AC3E}">
        <p14:creationId xmlns:p14="http://schemas.microsoft.com/office/powerpoint/2010/main" val="4059383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21400"/>
            <a:ext cx="10636173" cy="923330"/>
          </a:xfrm>
          <a:prstGeom prst="rect">
            <a:avLst/>
          </a:prstGeom>
        </p:spPr>
        <p:txBody>
          <a:bodyPr wrap="square">
            <a:spAutoFit/>
          </a:bodyPr>
          <a:lstStyle/>
          <a:p>
            <a:pPr marL="0" marR="0" algn="just" defTabSz="457200">
              <a:spcBef>
                <a:spcPts val="0"/>
              </a:spcBef>
              <a:spcAft>
                <a:spcPts val="0"/>
              </a:spcAft>
            </a:pPr>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集成到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Proteus</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设计套件中，所以应该从</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Proteus</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主屏幕开始</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7200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第一步点击</a:t>
            </a:r>
            <a:r>
              <a:rPr lang="en-US" altLang="zh-CN" kern="100" dirty="0">
                <a:latin typeface="宋体" panose="02010600030101010101" pitchFamily="2" charset="-122"/>
                <a:ea typeface="宋体" panose="02010600030101010101" pitchFamily="2" charset="-122"/>
                <a:cs typeface="Arial" panose="020B0604020202020204" pitchFamily="34" charset="0"/>
              </a:rPr>
              <a:t>New Project,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720000">
              <a:spcBef>
                <a:spcPts val="0"/>
              </a:spcBef>
              <a:spcAft>
                <a:spcPts val="0"/>
              </a:spcAft>
            </a:pP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pic>
        <p:nvPicPr>
          <p:cNvPr id="7" name="图片 6">
            <a:extLst>
              <a:ext uri="{FF2B5EF4-FFF2-40B4-BE49-F238E27FC236}">
                <a16:creationId xmlns:a16="http://schemas.microsoft.com/office/drawing/2014/main" id="{9BF3CBBD-32F0-4C82-8569-EFE098A369C1}"/>
              </a:ext>
            </a:extLst>
          </p:cNvPr>
          <p:cNvPicPr>
            <a:picLocks noChangeAspect="1"/>
          </p:cNvPicPr>
          <p:nvPr/>
        </p:nvPicPr>
        <p:blipFill>
          <a:blip r:embed="rId2"/>
          <a:stretch>
            <a:fillRect/>
          </a:stretch>
        </p:blipFill>
        <p:spPr>
          <a:xfrm>
            <a:off x="1236486" y="3501008"/>
            <a:ext cx="3810330" cy="475126"/>
          </a:xfrm>
          <a:prstGeom prst="rect">
            <a:avLst/>
          </a:prstGeom>
        </p:spPr>
      </p:pic>
      <p:sp>
        <p:nvSpPr>
          <p:cNvPr id="24" name="矩形 23">
            <a:extLst>
              <a:ext uri="{FF2B5EF4-FFF2-40B4-BE49-F238E27FC236}">
                <a16:creationId xmlns:a16="http://schemas.microsoft.com/office/drawing/2014/main" id="{ABFCF8EE-2F6E-47D0-B209-D38653D5C405}"/>
              </a:ext>
            </a:extLst>
          </p:cNvPr>
          <p:cNvSpPr/>
          <p:nvPr/>
        </p:nvSpPr>
        <p:spPr>
          <a:xfrm>
            <a:off x="777912" y="2061002"/>
            <a:ext cx="10636173" cy="369332"/>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Arial" panose="020B0604020202020204" pitchFamily="34" charset="0"/>
                <a:ea typeface="宋体" panose="02010600030101010101" pitchFamily="2" charset="-122"/>
                <a:cs typeface="Arial" panose="020B0604020202020204" pitchFamily="34" charset="0"/>
              </a:rPr>
              <a:t>向导的的一页</a:t>
            </a:r>
            <a:r>
              <a:rPr lang="zh-CN" altLang="en-US" kern="100" dirty="0">
                <a:latin typeface="Arial" panose="020B0604020202020204" pitchFamily="34" charset="0"/>
                <a:ea typeface="宋体" panose="02010600030101010101" pitchFamily="2" charset="-122"/>
                <a:cs typeface="Arial" panose="020B0604020202020204" pitchFamily="34" charset="0"/>
              </a:rPr>
              <a:t>允许选择工程的名称和保存路径，如图</a:t>
            </a:r>
            <a:r>
              <a:rPr lang="en-US" altLang="zh-CN" kern="100" dirty="0">
                <a:latin typeface="宋体" panose="02010600030101010101" pitchFamily="2" charset="-122"/>
                <a:ea typeface="宋体" panose="02010600030101010101" pitchFamily="2" charset="-122"/>
                <a:cs typeface="Arial" panose="020B0604020202020204" pitchFamily="34" charset="0"/>
              </a:rPr>
              <a:t>4-2</a:t>
            </a:r>
            <a:r>
              <a:rPr lang="zh-CN" altLang="en-US" kern="100" dirty="0">
                <a:latin typeface="Arial" panose="020B0604020202020204" pitchFamily="34" charset="0"/>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pic>
        <p:nvPicPr>
          <p:cNvPr id="25" name="图片 24" descr="IMG_256">
            <a:extLst>
              <a:ext uri="{FF2B5EF4-FFF2-40B4-BE49-F238E27FC236}">
                <a16:creationId xmlns:a16="http://schemas.microsoft.com/office/drawing/2014/main" id="{074C2D71-AD1F-4157-83BB-DB177D82A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546" b="5240"/>
          <a:stretch>
            <a:fillRect/>
          </a:stretch>
        </p:blipFill>
        <p:spPr>
          <a:xfrm>
            <a:off x="6012769" y="2894222"/>
            <a:ext cx="5181600" cy="2066925"/>
          </a:xfrm>
          <a:prstGeom prst="rect">
            <a:avLst/>
          </a:prstGeom>
          <a:noFill/>
          <a:ln>
            <a:noFill/>
          </a:ln>
        </p:spPr>
      </p:pic>
      <p:sp>
        <p:nvSpPr>
          <p:cNvPr id="28" name="文本占位符 2">
            <a:extLst>
              <a:ext uri="{FF2B5EF4-FFF2-40B4-BE49-F238E27FC236}">
                <a16:creationId xmlns:a16="http://schemas.microsoft.com/office/drawing/2014/main" id="{5B773A18-D5C5-4233-84BC-DDEAE50ACDFF}"/>
              </a:ext>
            </a:extLst>
          </p:cNvPr>
          <p:cNvSpPr txBox="1">
            <a:spLocks/>
          </p:cNvSpPr>
          <p:nvPr/>
        </p:nvSpPr>
        <p:spPr>
          <a:xfrm>
            <a:off x="1737495" y="4077072"/>
            <a:ext cx="2808312"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4-1 Proteus</a:t>
            </a:r>
            <a:r>
              <a:rPr lang="zh-CN" altLang="en-US" sz="1200" dirty="0"/>
              <a:t>主页的新建工程</a:t>
            </a:r>
          </a:p>
          <a:p>
            <a:pPr marL="0" indent="0">
              <a:buNone/>
            </a:pPr>
            <a:r>
              <a:rPr lang="en-US" altLang="zh-CN" dirty="0"/>
              <a:t> </a:t>
            </a:r>
            <a:endParaRPr lang="zh-CN" altLang="en-US" dirty="0"/>
          </a:p>
        </p:txBody>
      </p:sp>
      <p:sp>
        <p:nvSpPr>
          <p:cNvPr id="29" name="文本占位符 2">
            <a:extLst>
              <a:ext uri="{FF2B5EF4-FFF2-40B4-BE49-F238E27FC236}">
                <a16:creationId xmlns:a16="http://schemas.microsoft.com/office/drawing/2014/main" id="{E31CC803-0D24-4AD0-A912-930E08722B3A}"/>
              </a:ext>
            </a:extLst>
          </p:cNvPr>
          <p:cNvSpPr txBox="1">
            <a:spLocks/>
          </p:cNvSpPr>
          <p:nvPr/>
        </p:nvSpPr>
        <p:spPr>
          <a:xfrm>
            <a:off x="7032104" y="5127766"/>
            <a:ext cx="3145060" cy="490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4-2 </a:t>
            </a:r>
            <a:r>
              <a:rPr lang="zh-CN" altLang="en-US" sz="1200" dirty="0"/>
              <a:t>选择工程的名称和保存路径</a:t>
            </a:r>
          </a:p>
          <a:p>
            <a:pPr marL="0" indent="0">
              <a:buNone/>
            </a:pPr>
            <a:r>
              <a:rPr lang="en-US" altLang="zh-CN" dirty="0"/>
              <a:t> </a:t>
            </a:r>
            <a:endParaRPr lang="zh-CN" altLang="en-US" dirty="0"/>
          </a:p>
        </p:txBody>
      </p:sp>
    </p:spTree>
    <p:extLst>
      <p:ext uri="{BB962C8B-B14F-4D97-AF65-F5344CB8AC3E}">
        <p14:creationId xmlns:p14="http://schemas.microsoft.com/office/powerpoint/2010/main" val="2646511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kern="100" dirty="0">
                <a:latin typeface="宋体" panose="02010600030101010101" pitchFamily="2" charset="-122"/>
                <a:ea typeface="宋体" panose="02010600030101010101" pitchFamily="2" charset="-122"/>
                <a:cs typeface="黑体" panose="02010609060101010101" pitchFamily="49" charset="-122"/>
              </a:rPr>
              <a:t>单击</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播放按钮编译并运行仿真</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如果需要，</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还</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可以通过相同的拖放方法配置设置程序中的旋转</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063552" y="4077072"/>
            <a:ext cx="165618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4-59 </a:t>
            </a:r>
            <a:r>
              <a:rPr lang="zh-CN" altLang="en-US" sz="1200" dirty="0"/>
              <a:t>编译并运行仿真</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7" name="图片 6" descr="IMG_256">
            <a:extLst>
              <a:ext uri="{FF2B5EF4-FFF2-40B4-BE49-F238E27FC236}">
                <a16:creationId xmlns:a16="http://schemas.microsoft.com/office/drawing/2014/main" id="{827228A2-7A2B-4551-ABB0-3EFD91B09B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961" b="11291"/>
          <a:stretch>
            <a:fillRect/>
          </a:stretch>
        </p:blipFill>
        <p:spPr>
          <a:xfrm>
            <a:off x="1509600" y="2905125"/>
            <a:ext cx="2771775" cy="1047750"/>
          </a:xfrm>
          <a:prstGeom prst="rect">
            <a:avLst/>
          </a:prstGeom>
          <a:noFill/>
          <a:ln>
            <a:noFill/>
          </a:ln>
        </p:spPr>
      </p:pic>
      <p:pic>
        <p:nvPicPr>
          <p:cNvPr id="8" name="图片 7" descr="IMG_256">
            <a:extLst>
              <a:ext uri="{FF2B5EF4-FFF2-40B4-BE49-F238E27FC236}">
                <a16:creationId xmlns:a16="http://schemas.microsoft.com/office/drawing/2014/main" id="{B42D07DB-3CF5-4796-8A55-6EAA681AC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15" b="5244"/>
          <a:stretch>
            <a:fillRect/>
          </a:stretch>
        </p:blipFill>
        <p:spPr>
          <a:xfrm>
            <a:off x="4895964" y="2296401"/>
            <a:ext cx="6029325" cy="2409825"/>
          </a:xfrm>
          <a:prstGeom prst="rect">
            <a:avLst/>
          </a:prstGeom>
          <a:noFill/>
          <a:ln>
            <a:noFill/>
          </a:ln>
        </p:spPr>
      </p:pic>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6888088" y="4797152"/>
            <a:ext cx="2160240"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4-60 </a:t>
            </a:r>
            <a:r>
              <a:rPr lang="zh-CN" altLang="en-US" sz="1200" dirty="0"/>
              <a:t>设置程序中的旋转模块</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3277222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0861"/>
            <a:ext cx="10636173" cy="1754326"/>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Visual Designer</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的一个好处是它包含</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Proteus</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原理图。这意味着，用户可以看看</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你的设计中发生了什么。例如，在示例中，</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卡连接到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总线上的处理器，因此我们可以放置和连接协议分析器来检查</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数据包。在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Proteus</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中，所有信号和波形都通过导线传输，两个相同名称的端子之间有一个</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隐形导线</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鉴于此，连接</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端口的最简单方法是放置一个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SPI</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端口</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并将其连接到与其他</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线路名称相同的端子。另一种方法是连接到现有的电线</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1558076" y="5013176"/>
            <a:ext cx="4705469"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4-61 </a:t>
            </a:r>
            <a:r>
              <a:rPr lang="zh-CN" altLang="en-US" sz="1200" dirty="0"/>
              <a:t>具有相同名称的两个端子连接在一起，看作它们之间有线相连</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8256240" y="6525344"/>
            <a:ext cx="1037630"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4-62 SPI</a:t>
            </a:r>
            <a:r>
              <a:rPr lang="zh-CN" altLang="en-US" sz="1200" dirty="0"/>
              <a:t>端口</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B1DB1596-73A6-4732-8A78-35043F3DB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 r="2473" b="16868"/>
          <a:stretch>
            <a:fillRect/>
          </a:stretch>
        </p:blipFill>
        <p:spPr>
          <a:xfrm>
            <a:off x="905674" y="4221088"/>
            <a:ext cx="6010275" cy="657225"/>
          </a:xfrm>
          <a:prstGeom prst="rect">
            <a:avLst/>
          </a:prstGeom>
          <a:noFill/>
          <a:ln>
            <a:noFill/>
          </a:ln>
        </p:spPr>
      </p:pic>
      <p:pic>
        <p:nvPicPr>
          <p:cNvPr id="11" name="图片 10">
            <a:extLst>
              <a:ext uri="{FF2B5EF4-FFF2-40B4-BE49-F238E27FC236}">
                <a16:creationId xmlns:a16="http://schemas.microsoft.com/office/drawing/2014/main" id="{CDD05FF6-43FF-461F-894B-5CFC75F0D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968208" y="2985187"/>
            <a:ext cx="1381125" cy="3449049"/>
          </a:xfrm>
          <a:prstGeom prst="rect">
            <a:avLst/>
          </a:prstGeom>
          <a:noFill/>
          <a:ln>
            <a:noFill/>
          </a:ln>
        </p:spPr>
      </p:pic>
    </p:spTree>
    <p:extLst>
      <p:ext uri="{BB962C8B-B14F-4D97-AF65-F5344CB8AC3E}">
        <p14:creationId xmlns:p14="http://schemas.microsoft.com/office/powerpoint/2010/main" val="3075750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4</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仿真和测试</a:t>
            </a:r>
          </a:p>
        </p:txBody>
      </p:sp>
      <p:sp>
        <p:nvSpPr>
          <p:cNvPr id="19" name="矩形 18"/>
          <p:cNvSpPr/>
          <p:nvPr/>
        </p:nvSpPr>
        <p:spPr>
          <a:xfrm>
            <a:off x="777913" y="1230861"/>
            <a:ext cx="10636173" cy="1477328"/>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接线</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分析</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接下来，在</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drawBitmap</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（）命令中设置断点，因为大多数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传输</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在这里进行，</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现在，当我们运行</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仿真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时，将在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SPI</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总线上看到一些初始化</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chatter</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，直到到达断点。当单步执行时，将看到从处理器读取的位图对应的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卡中移出了大量的数据。如果需要，可以在任何数据包上向下钻取到位级别。</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3312883" y="5412779"/>
            <a:ext cx="141804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4-63 </a:t>
            </a:r>
            <a:r>
              <a:rPr lang="zh-CN" altLang="en-US" sz="1200" dirty="0"/>
              <a:t>接线</a:t>
            </a:r>
            <a:r>
              <a:rPr lang="en-US" altLang="zh-CN" sz="1200" dirty="0"/>
              <a:t>SPI</a:t>
            </a:r>
            <a:r>
              <a:rPr lang="zh-CN" altLang="en-US" sz="1200" dirty="0"/>
              <a:t>分析</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8717806" y="5384661"/>
            <a:ext cx="115212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4-64 </a:t>
            </a:r>
            <a:r>
              <a:rPr lang="zh-CN" altLang="en-US" sz="1200" dirty="0"/>
              <a:t>设置断点</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FCE68F0E-1141-4703-808B-9EE504002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95" b="4273"/>
          <a:stretch>
            <a:fillRect/>
          </a:stretch>
        </p:blipFill>
        <p:spPr>
          <a:xfrm>
            <a:off x="983432" y="3127398"/>
            <a:ext cx="6076950" cy="2133600"/>
          </a:xfrm>
          <a:prstGeom prst="rect">
            <a:avLst/>
          </a:prstGeom>
          <a:noFill/>
          <a:ln>
            <a:noFill/>
          </a:ln>
        </p:spPr>
      </p:pic>
      <p:pic>
        <p:nvPicPr>
          <p:cNvPr id="14" name="图片 13" descr="IMG_256">
            <a:extLst>
              <a:ext uri="{FF2B5EF4-FFF2-40B4-BE49-F238E27FC236}">
                <a16:creationId xmlns:a16="http://schemas.microsoft.com/office/drawing/2014/main" id="{1D19C92E-1F96-4C0E-88BA-DF235E935A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031" b="6467"/>
          <a:stretch>
            <a:fillRect/>
          </a:stretch>
        </p:blipFill>
        <p:spPr>
          <a:xfrm>
            <a:off x="7769870" y="3429000"/>
            <a:ext cx="3048000" cy="1790700"/>
          </a:xfrm>
          <a:prstGeom prst="rect">
            <a:avLst/>
          </a:prstGeom>
          <a:noFill/>
          <a:ln>
            <a:noFill/>
          </a:ln>
        </p:spPr>
      </p:pic>
    </p:spTree>
    <p:extLst>
      <p:ext uri="{BB962C8B-B14F-4D97-AF65-F5344CB8AC3E}">
        <p14:creationId xmlns:p14="http://schemas.microsoft.com/office/powerpoint/2010/main" val="3728064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5</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上传和编译程序</a:t>
            </a:r>
          </a:p>
        </p:txBody>
      </p:sp>
      <p:sp>
        <p:nvSpPr>
          <p:cNvPr id="19" name="矩形 18"/>
          <p:cNvSpPr/>
          <p:nvPr/>
        </p:nvSpPr>
        <p:spPr>
          <a:xfrm>
            <a:off x="777913" y="1230861"/>
            <a:ext cx="10636173" cy="1200329"/>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当完成开发时，可以轻松地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将程序编译到</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物理硬件。首先，将</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Adafruit TFT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屏连接到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 Uno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，并确保插入兼容的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卡。然后，连接到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PC</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，然后只需单击上传按钮</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如果上传没有开始，则可通过设置对话框指定用户已连接的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COM</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端口，然后重试</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正常结果</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应该在仿真日志中看到一条上传完成消息，并且</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TFT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上</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应该</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正在</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显示图片。</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3216601" y="4509120"/>
            <a:ext cx="124015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4-65 </a:t>
            </a:r>
            <a:r>
              <a:rPr lang="zh-CN" altLang="en-US" sz="1200" dirty="0"/>
              <a:t>上传按钮</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7159182" y="6216193"/>
            <a:ext cx="1529106"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4-66 </a:t>
            </a:r>
            <a:r>
              <a:rPr lang="zh-CN" altLang="en-US" sz="1200" dirty="0"/>
              <a:t>设置</a:t>
            </a:r>
            <a:r>
              <a:rPr lang="en-US" altLang="zh-CN" sz="1200" dirty="0"/>
              <a:t>COM</a:t>
            </a:r>
            <a:r>
              <a:rPr lang="zh-CN" altLang="en-US" sz="1200" dirty="0"/>
              <a:t>端口</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A9B727BE-1005-4078-BFE9-889C97E86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36653" y="4074386"/>
            <a:ext cx="400050" cy="352425"/>
          </a:xfrm>
          <a:prstGeom prst="rect">
            <a:avLst/>
          </a:prstGeom>
          <a:noFill/>
          <a:ln>
            <a:noFill/>
          </a:ln>
        </p:spPr>
      </p:pic>
      <p:pic>
        <p:nvPicPr>
          <p:cNvPr id="15" name="图片 14" descr="IMG_256">
            <a:extLst>
              <a:ext uri="{FF2B5EF4-FFF2-40B4-BE49-F238E27FC236}">
                <a16:creationId xmlns:a16="http://schemas.microsoft.com/office/drawing/2014/main" id="{D27C34F7-8619-4D69-B2AC-798C98CFA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532" b="2792"/>
          <a:stretch>
            <a:fillRect/>
          </a:stretch>
        </p:blipFill>
        <p:spPr>
          <a:xfrm>
            <a:off x="5901684" y="2564904"/>
            <a:ext cx="3667125" cy="3648075"/>
          </a:xfrm>
          <a:prstGeom prst="rect">
            <a:avLst/>
          </a:prstGeom>
          <a:noFill/>
          <a:ln>
            <a:noFill/>
          </a:ln>
        </p:spPr>
      </p:pic>
    </p:spTree>
    <p:extLst>
      <p:ext uri="{BB962C8B-B14F-4D97-AF65-F5344CB8AC3E}">
        <p14:creationId xmlns:p14="http://schemas.microsoft.com/office/powerpoint/2010/main" val="3252261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75920" y="2421509"/>
            <a:ext cx="1280461" cy="1008063"/>
          </a:xfrm>
        </p:spPr>
        <p:txBody>
          <a:bodyPr/>
          <a:lstStyle/>
          <a:p>
            <a:r>
              <a:rPr lang="en-US" altLang="zh-CN" dirty="0"/>
              <a:t>4.4</a:t>
            </a:r>
            <a:endParaRPr lang="zh-CN" altLang="en-US" dirty="0"/>
          </a:p>
        </p:txBody>
      </p:sp>
      <p:sp>
        <p:nvSpPr>
          <p:cNvPr id="4" name="文本占位符 3"/>
          <p:cNvSpPr>
            <a:spLocks noGrp="1"/>
          </p:cNvSpPr>
          <p:nvPr>
            <p:ph type="body" sz="quarter" idx="12"/>
          </p:nvPr>
        </p:nvSpPr>
        <p:spPr>
          <a:xfrm>
            <a:off x="3498180" y="3933056"/>
            <a:ext cx="5195640" cy="496824"/>
          </a:xfrm>
        </p:spPr>
        <p:txBody>
          <a:bodyPr/>
          <a:lstStyle/>
          <a:p>
            <a:r>
              <a:rPr lang="zh-CN" altLang="en-US" dirty="0"/>
              <a:t>电机控制</a:t>
            </a:r>
          </a:p>
        </p:txBody>
      </p:sp>
    </p:spTree>
    <p:extLst>
      <p:ext uri="{BB962C8B-B14F-4D97-AF65-F5344CB8AC3E}">
        <p14:creationId xmlns:p14="http://schemas.microsoft.com/office/powerpoint/2010/main" val="31302650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本节将介绍如何使用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Visual Designer</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轻松控制直流电机和步进电机。我们将使用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 Motor Shield V1 R3</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5132767" y="5013176"/>
            <a:ext cx="1782449"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4-67 </a:t>
            </a:r>
            <a:r>
              <a:rPr lang="zh-CN" altLang="en-US" sz="1200" dirty="0"/>
              <a:t>正面图和背面图</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5" name="文本占位符 4">
            <a:extLst>
              <a:ext uri="{FF2B5EF4-FFF2-40B4-BE49-F238E27FC236}">
                <a16:creationId xmlns:a16="http://schemas.microsoft.com/office/drawing/2014/main" id="{BF7C930E-145C-49A2-929C-C413A32CCCF9}"/>
              </a:ext>
            </a:extLst>
          </p:cNvPr>
          <p:cNvSpPr>
            <a:spLocks noGrp="1"/>
          </p:cNvSpPr>
          <p:nvPr>
            <p:ph type="body" sz="quarter" idx="12"/>
          </p:nvPr>
        </p:nvSpPr>
        <p:spPr/>
        <p:txBody>
          <a:bodyPr/>
          <a:lstStyle/>
          <a:p>
            <a:endParaRPr lang="zh-CN" altLang="en-US" dirty="0"/>
          </a:p>
        </p:txBody>
      </p:sp>
      <p:pic>
        <p:nvPicPr>
          <p:cNvPr id="12" name="图片 11" descr="IMG_256">
            <a:extLst>
              <a:ext uri="{FF2B5EF4-FFF2-40B4-BE49-F238E27FC236}">
                <a16:creationId xmlns:a16="http://schemas.microsoft.com/office/drawing/2014/main" id="{CCE633B8-9340-491B-85B1-991137795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711624" y="2420888"/>
            <a:ext cx="6172200" cy="2381250"/>
          </a:xfrm>
          <a:prstGeom prst="rect">
            <a:avLst/>
          </a:prstGeom>
          <a:noFill/>
          <a:ln>
            <a:noFill/>
          </a:ln>
        </p:spPr>
      </p:pic>
    </p:spTree>
    <p:extLst>
      <p:ext uri="{BB962C8B-B14F-4D97-AF65-F5344CB8AC3E}">
        <p14:creationId xmlns:p14="http://schemas.microsoft.com/office/powerpoint/2010/main" val="3639664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首先创建一个新的可视化设计器</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，然后以正常的方式添加</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核心板</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与直流电机</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4-68</a:t>
            </a:r>
            <a:r>
              <a:rPr lang="zh-CN" altLang="en-US" kern="100" dirty="0">
                <a:latin typeface="宋体" panose="02010600030101010101" pitchFamily="2" charset="-122"/>
                <a:ea typeface="宋体" panose="02010600030101010101" pitchFamily="2" charset="-122"/>
                <a:cs typeface="Arial" panose="020B0604020202020204" pitchFamily="34" charset="0"/>
              </a:rPr>
              <a:t>和图</a:t>
            </a:r>
            <a:r>
              <a:rPr lang="en-US" altLang="zh-CN" kern="100" dirty="0">
                <a:latin typeface="宋体" panose="02010600030101010101" pitchFamily="2" charset="-122"/>
                <a:ea typeface="宋体" panose="02010600030101010101" pitchFamily="2" charset="-122"/>
                <a:cs typeface="Arial" panose="020B0604020202020204" pitchFamily="34" charset="0"/>
              </a:rPr>
              <a:t>4-69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495600" y="6200899"/>
            <a:ext cx="124015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4-68 </a:t>
            </a:r>
            <a:r>
              <a:rPr lang="zh-CN" altLang="en-US" sz="1200" dirty="0"/>
              <a:t>上传按钮</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7176120" y="6200899"/>
            <a:ext cx="1529106"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4-69 </a:t>
            </a:r>
            <a:r>
              <a:rPr lang="zh-CN" altLang="en-US" sz="1200" dirty="0"/>
              <a:t>添加直流电机</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89D678A3-0BCE-4941-B8D8-3B856050BA06}"/>
              </a:ext>
            </a:extLst>
          </p:cNvPr>
          <p:cNvPicPr>
            <a:picLocks noChangeAspect="1"/>
          </p:cNvPicPr>
          <p:nvPr/>
        </p:nvPicPr>
        <p:blipFill>
          <a:blip r:embed="rId2"/>
          <a:stretch>
            <a:fillRect/>
          </a:stretch>
        </p:blipFill>
        <p:spPr>
          <a:xfrm>
            <a:off x="2207568" y="3028653"/>
            <a:ext cx="2118544" cy="2720576"/>
          </a:xfrm>
          <a:prstGeom prst="rect">
            <a:avLst/>
          </a:prstGeom>
        </p:spPr>
      </p:pic>
      <p:pic>
        <p:nvPicPr>
          <p:cNvPr id="7" name="图片 6">
            <a:extLst>
              <a:ext uri="{FF2B5EF4-FFF2-40B4-BE49-F238E27FC236}">
                <a16:creationId xmlns:a16="http://schemas.microsoft.com/office/drawing/2014/main" id="{BB0852CC-87E8-4801-97BF-DB1411CEFE92}"/>
              </a:ext>
            </a:extLst>
          </p:cNvPr>
          <p:cNvPicPr>
            <a:picLocks noChangeAspect="1"/>
          </p:cNvPicPr>
          <p:nvPr/>
        </p:nvPicPr>
        <p:blipFill>
          <a:blip r:embed="rId3"/>
          <a:stretch>
            <a:fillRect/>
          </a:stretch>
        </p:blipFill>
        <p:spPr>
          <a:xfrm>
            <a:off x="5303912" y="2285015"/>
            <a:ext cx="5768840" cy="3808282"/>
          </a:xfrm>
          <a:prstGeom prst="rect">
            <a:avLst/>
          </a:prstGeom>
        </p:spPr>
      </p:pic>
    </p:spTree>
    <p:extLst>
      <p:ext uri="{BB962C8B-B14F-4D97-AF65-F5344CB8AC3E}">
        <p14:creationId xmlns:p14="http://schemas.microsoft.com/office/powerpoint/2010/main" val="1626931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1200329"/>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在</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树中，现在有两个电机关联</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4-70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想要</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写一个小程序，以相反的方向驱动电机。要做的第一件事是为电机的速度初始化一个变量，从而将一个赋值块拖放到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初始化程序</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（只需要这样做一次）</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编辑块，创建一个新变量并分配一个值</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902840" y="6094108"/>
            <a:ext cx="2517233"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4-72 </a:t>
            </a:r>
            <a:r>
              <a:rPr lang="zh-CN" altLang="en-US" sz="1200" dirty="0"/>
              <a:t>创建一个新变量并分配一个值</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8400256" y="4579418"/>
            <a:ext cx="236775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4-71 </a:t>
            </a:r>
            <a:r>
              <a:rPr lang="zh-CN" altLang="en-US" sz="1200" dirty="0"/>
              <a:t>将赋值块拖放到初始化程序</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804AE3D0-5A53-476D-9C43-548C6AE79C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8824" b="13223"/>
          <a:stretch>
            <a:fillRect/>
          </a:stretch>
        </p:blipFill>
        <p:spPr>
          <a:xfrm>
            <a:off x="2702291" y="2685984"/>
            <a:ext cx="2066925" cy="1000125"/>
          </a:xfrm>
          <a:prstGeom prst="rect">
            <a:avLst/>
          </a:prstGeom>
          <a:noFill/>
          <a:ln>
            <a:noFill/>
          </a:ln>
        </p:spPr>
      </p:pic>
      <p:pic>
        <p:nvPicPr>
          <p:cNvPr id="11" name="图片 10" descr="IMG_256">
            <a:extLst>
              <a:ext uri="{FF2B5EF4-FFF2-40B4-BE49-F238E27FC236}">
                <a16:creationId xmlns:a16="http://schemas.microsoft.com/office/drawing/2014/main" id="{FD066114-E6F4-44C7-BDC5-2C65D3D60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59" b="7767"/>
          <a:stretch>
            <a:fillRect/>
          </a:stretch>
        </p:blipFill>
        <p:spPr>
          <a:xfrm>
            <a:off x="7536160" y="2662360"/>
            <a:ext cx="3562350" cy="1809750"/>
          </a:xfrm>
          <a:prstGeom prst="rect">
            <a:avLst/>
          </a:prstGeom>
          <a:noFill/>
          <a:ln>
            <a:noFill/>
          </a:ln>
        </p:spPr>
      </p:pic>
      <p:pic>
        <p:nvPicPr>
          <p:cNvPr id="12" name="图片 11" descr="IMG_256">
            <a:extLst>
              <a:ext uri="{FF2B5EF4-FFF2-40B4-BE49-F238E27FC236}">
                <a16:creationId xmlns:a16="http://schemas.microsoft.com/office/drawing/2014/main" id="{45A1AD27-B86F-4B6D-B2DB-875264939D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315" b="6493"/>
          <a:stretch>
            <a:fillRect/>
          </a:stretch>
        </p:blipFill>
        <p:spPr>
          <a:xfrm>
            <a:off x="1146795" y="4555389"/>
            <a:ext cx="6029325" cy="1371600"/>
          </a:xfrm>
          <a:prstGeom prst="rect">
            <a:avLst/>
          </a:prstGeom>
          <a:noFill/>
          <a:ln>
            <a:noFill/>
          </a:ln>
        </p:spPr>
      </p:pic>
      <p:sp>
        <p:nvSpPr>
          <p:cNvPr id="14" name="文本占位符 2">
            <a:extLst>
              <a:ext uri="{FF2B5EF4-FFF2-40B4-BE49-F238E27FC236}">
                <a16:creationId xmlns:a16="http://schemas.microsoft.com/office/drawing/2014/main" id="{BAA32390-D7AB-4DF8-8FFF-2FDD7456C634}"/>
              </a:ext>
            </a:extLst>
          </p:cNvPr>
          <p:cNvSpPr txBox="1">
            <a:spLocks/>
          </p:cNvSpPr>
          <p:nvPr/>
        </p:nvSpPr>
        <p:spPr>
          <a:xfrm>
            <a:off x="2785651" y="3796524"/>
            <a:ext cx="190020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4-70 </a:t>
            </a:r>
            <a:r>
              <a:rPr lang="zh-CN" altLang="en-US" sz="1200" dirty="0"/>
              <a:t>电机关联可视化命令</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81798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923330"/>
          </a:xfrm>
          <a:prstGeom prst="rect">
            <a:avLst/>
          </a:prstGeom>
        </p:spPr>
        <p:txBody>
          <a:bodyPr wrap="square">
            <a:spAutoFit/>
          </a:bodyPr>
          <a:lstStyle/>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kern="100" dirty="0">
                <a:latin typeface="宋体" panose="02010600030101010101" pitchFamily="2" charset="-122"/>
                <a:ea typeface="宋体" panose="02010600030101010101" pitchFamily="2" charset="-122"/>
                <a:cs typeface="黑体" panose="02010609060101010101" pitchFamily="49" charset="-122"/>
              </a:rPr>
              <a:t>接下来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向前</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驱动第一个电机</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。将运行</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拖放到循环</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程序</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中</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宋体" panose="02010600030101010101" pitchFamily="2" charset="-122"/>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4-73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编辑块，设置其方向向前并将速度分配给我们的变量</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黑体" panose="02010609060101010101" pitchFamily="49" charset="-122"/>
              </a:rPr>
              <a:t>重复</a:t>
            </a:r>
            <a:r>
              <a:rPr lang="zh-CN" altLang="en-US" kern="100" dirty="0">
                <a:latin typeface="宋体" panose="02010600030101010101" pitchFamily="2" charset="-122"/>
                <a:ea typeface="宋体" panose="02010600030101010101" pitchFamily="2" charset="-122"/>
                <a:cs typeface="Arial" panose="020B0604020202020204" pitchFamily="34" charset="0"/>
              </a:rPr>
              <a:t>此</a:t>
            </a:r>
            <a:r>
              <a:rPr lang="zh-CN" altLang="en-US" kern="100" dirty="0">
                <a:latin typeface="宋体" panose="02010600030101010101" pitchFamily="2" charset="-122"/>
                <a:ea typeface="宋体" panose="02010600030101010101" pitchFamily="2" charset="-122"/>
                <a:cs typeface="黑体" panose="02010609060101010101" pitchFamily="49" charset="-122"/>
              </a:rPr>
              <a:t>过程设置第二个电机，</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使其向后旋转</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，第二个</a:t>
            </a:r>
            <a:r>
              <a:rPr lang="zh-CN" altLang="en-US" kern="100" dirty="0">
                <a:latin typeface="宋体" panose="02010600030101010101" pitchFamily="2" charset="-122"/>
                <a:ea typeface="宋体" panose="02010600030101010101" pitchFamily="2" charset="-122"/>
                <a:cs typeface="Arial" panose="020B0604020202020204" pitchFamily="34" charset="0"/>
              </a:rPr>
              <a:t>电机的循环程序</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3" name="文本占位符 2">
            <a:extLst>
              <a:ext uri="{FF2B5EF4-FFF2-40B4-BE49-F238E27FC236}">
                <a16:creationId xmlns:a16="http://schemas.microsoft.com/office/drawing/2014/main" id="{B6B8BA0E-B108-44AC-9658-A3598C710A8A}"/>
              </a:ext>
            </a:extLst>
          </p:cNvPr>
          <p:cNvSpPr txBox="1">
            <a:spLocks/>
          </p:cNvSpPr>
          <p:nvPr/>
        </p:nvSpPr>
        <p:spPr>
          <a:xfrm>
            <a:off x="2362640" y="5635798"/>
            <a:ext cx="309634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4-73 </a:t>
            </a:r>
            <a:r>
              <a:rPr lang="zh-CN" altLang="en-US" sz="1200" dirty="0"/>
              <a:t>将运行可视化命令拖放到循环程序中</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8132862" y="6237312"/>
            <a:ext cx="1015519"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4-74 </a:t>
            </a:r>
            <a:r>
              <a:rPr lang="zh-CN" altLang="en-US" sz="1200" dirty="0"/>
              <a:t>编辑块</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5" name="图片 14" descr="IMG_256">
            <a:extLst>
              <a:ext uri="{FF2B5EF4-FFF2-40B4-BE49-F238E27FC236}">
                <a16:creationId xmlns:a16="http://schemas.microsoft.com/office/drawing/2014/main" id="{152EEBC8-45D0-4B00-BAA8-C31AE98BDE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609" b="4124"/>
          <a:stretch>
            <a:fillRect/>
          </a:stretch>
        </p:blipFill>
        <p:spPr>
          <a:xfrm>
            <a:off x="1777212" y="2795412"/>
            <a:ext cx="4267200" cy="2657475"/>
          </a:xfrm>
          <a:prstGeom prst="rect">
            <a:avLst/>
          </a:prstGeom>
          <a:noFill/>
          <a:ln>
            <a:noFill/>
          </a:ln>
        </p:spPr>
      </p:pic>
      <p:pic>
        <p:nvPicPr>
          <p:cNvPr id="16" name="图片 15" descr="IMG_256">
            <a:extLst>
              <a:ext uri="{FF2B5EF4-FFF2-40B4-BE49-F238E27FC236}">
                <a16:creationId xmlns:a16="http://schemas.microsoft.com/office/drawing/2014/main" id="{6F07C670-E85B-4534-9A99-0F993D788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421" b="3655"/>
          <a:stretch>
            <a:fillRect/>
          </a:stretch>
        </p:blipFill>
        <p:spPr>
          <a:xfrm>
            <a:off x="6892785" y="2611605"/>
            <a:ext cx="3495675" cy="3514725"/>
          </a:xfrm>
          <a:prstGeom prst="rect">
            <a:avLst/>
          </a:prstGeom>
          <a:noFill/>
          <a:ln>
            <a:noFill/>
          </a:ln>
        </p:spPr>
      </p:pic>
    </p:spTree>
    <p:extLst>
      <p:ext uri="{BB962C8B-B14F-4D97-AF65-F5344CB8AC3E}">
        <p14:creationId xmlns:p14="http://schemas.microsoft.com/office/powerpoint/2010/main" val="980646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黑体" panose="02010609060101010101" pitchFamily="49" charset="-122"/>
              </a:rPr>
              <a:t>重复</a:t>
            </a:r>
            <a:r>
              <a:rPr lang="zh-CN" altLang="en-US" kern="100" dirty="0">
                <a:latin typeface="宋体" panose="02010600030101010101" pitchFamily="2" charset="-122"/>
                <a:ea typeface="宋体" panose="02010600030101010101" pitchFamily="2" charset="-122"/>
                <a:cs typeface="Arial" panose="020B0604020202020204" pitchFamily="34" charset="0"/>
              </a:rPr>
              <a:t>此</a:t>
            </a:r>
            <a:r>
              <a:rPr lang="zh-CN" altLang="en-US" kern="100" dirty="0">
                <a:latin typeface="宋体" panose="02010600030101010101" pitchFamily="2" charset="-122"/>
                <a:ea typeface="宋体" panose="02010600030101010101" pitchFamily="2" charset="-122"/>
                <a:cs typeface="黑体" panose="02010609060101010101" pitchFamily="49" charset="-122"/>
              </a:rPr>
              <a:t>过程设置第二个电机，</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使其向后旋转</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，第二个</a:t>
            </a:r>
            <a:r>
              <a:rPr lang="zh-CN" altLang="en-US" kern="100" dirty="0">
                <a:latin typeface="宋体" panose="02010600030101010101" pitchFamily="2" charset="-122"/>
                <a:ea typeface="宋体" panose="02010600030101010101" pitchFamily="2" charset="-122"/>
                <a:cs typeface="Arial" panose="020B0604020202020204" pitchFamily="34" charset="0"/>
              </a:rPr>
              <a:t>电机的循环程序</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接下来，将添加一个子程序来停止电机。将事件块拖放到空的位置，编辑事件块并给它一个合理的名称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1509600" y="5559433"/>
            <a:ext cx="209658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4-75 </a:t>
            </a:r>
            <a:r>
              <a:rPr lang="zh-CN" altLang="en-US" sz="1200" dirty="0"/>
              <a:t>第二个电机的循环程序</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39D4A1FB-47A8-4C5D-BD55-FB67B116B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790" b="4436"/>
          <a:stretch>
            <a:fillRect/>
          </a:stretch>
        </p:blipFill>
        <p:spPr>
          <a:xfrm>
            <a:off x="1635049" y="2780928"/>
            <a:ext cx="1438275" cy="2257425"/>
          </a:xfrm>
          <a:prstGeom prst="rect">
            <a:avLst/>
          </a:prstGeom>
          <a:noFill/>
          <a:ln>
            <a:noFill/>
          </a:ln>
        </p:spPr>
      </p:pic>
      <p:pic>
        <p:nvPicPr>
          <p:cNvPr id="7" name="图片 6" descr="IMG_256">
            <a:extLst>
              <a:ext uri="{FF2B5EF4-FFF2-40B4-BE49-F238E27FC236}">
                <a16:creationId xmlns:a16="http://schemas.microsoft.com/office/drawing/2014/main" id="{1D4FA490-6A6B-43E9-B12D-F9C5D8495D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11" b="5165"/>
          <a:stretch>
            <a:fillRect/>
          </a:stretch>
        </p:blipFill>
        <p:spPr>
          <a:xfrm>
            <a:off x="4799856" y="3107702"/>
            <a:ext cx="6038850" cy="1924050"/>
          </a:xfrm>
          <a:prstGeom prst="rect">
            <a:avLst/>
          </a:prstGeom>
          <a:noFill/>
          <a:ln>
            <a:noFill/>
          </a:ln>
        </p:spPr>
      </p:pic>
      <p:sp>
        <p:nvSpPr>
          <p:cNvPr id="8" name="文本占位符 2">
            <a:extLst>
              <a:ext uri="{FF2B5EF4-FFF2-40B4-BE49-F238E27FC236}">
                <a16:creationId xmlns:a16="http://schemas.microsoft.com/office/drawing/2014/main" id="{AB24D352-1FF1-4F2C-8F23-2FE77DE1C38D}"/>
              </a:ext>
            </a:extLst>
          </p:cNvPr>
          <p:cNvSpPr txBox="1">
            <a:spLocks/>
          </p:cNvSpPr>
          <p:nvPr/>
        </p:nvSpPr>
        <p:spPr>
          <a:xfrm>
            <a:off x="6744072" y="5559433"/>
            <a:ext cx="241507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4-76 </a:t>
            </a:r>
            <a:r>
              <a:rPr lang="zh-CN" altLang="en-US" sz="1200" dirty="0"/>
              <a:t>添加一个子程序来停止电机</a:t>
            </a:r>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4069827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21400"/>
            <a:ext cx="10636173" cy="646331"/>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向导的第二页允许选择想要的原理图纸的尺寸，一般情况下，选择默认值即可，如图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4-3</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r>
              <a:rPr lang="zh-CN" altLang="en-US" kern="100" dirty="0">
                <a:latin typeface="宋体" panose="02010600030101010101" pitchFamily="2" charset="-122"/>
                <a:ea typeface="宋体" panose="02010600030101010101" pitchFamily="2" charset="-122"/>
                <a:cs typeface="Arial" panose="020B0604020202020204" pitchFamily="34" charset="0"/>
              </a:rPr>
              <a:t>。</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marL="0" marR="0" algn="just" defTabSz="720000">
              <a:spcBef>
                <a:spcPts val="0"/>
              </a:spcBef>
              <a:spcAft>
                <a:spcPts val="0"/>
              </a:spcAft>
            </a:pP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pic>
        <p:nvPicPr>
          <p:cNvPr id="8" name="图片 7" descr="IMG_256">
            <a:extLst>
              <a:ext uri="{FF2B5EF4-FFF2-40B4-BE49-F238E27FC236}">
                <a16:creationId xmlns:a16="http://schemas.microsoft.com/office/drawing/2014/main" id="{82F5C805-221A-4902-95D3-88273ED02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947" b="2528"/>
          <a:stretch>
            <a:fillRect/>
          </a:stretch>
        </p:blipFill>
        <p:spPr>
          <a:xfrm>
            <a:off x="911424" y="2190896"/>
            <a:ext cx="5019675" cy="4007800"/>
          </a:xfrm>
          <a:prstGeom prst="rect">
            <a:avLst/>
          </a:prstGeom>
          <a:noFill/>
          <a:ln>
            <a:noFill/>
          </a:ln>
        </p:spPr>
      </p:pic>
      <p:sp>
        <p:nvSpPr>
          <p:cNvPr id="10" name="矩形 9">
            <a:extLst>
              <a:ext uri="{FF2B5EF4-FFF2-40B4-BE49-F238E27FC236}">
                <a16:creationId xmlns:a16="http://schemas.microsoft.com/office/drawing/2014/main" id="{AE90C875-080E-4DDD-A250-98D26D9FE2C9}"/>
              </a:ext>
            </a:extLst>
          </p:cNvPr>
          <p:cNvSpPr/>
          <p:nvPr/>
        </p:nvSpPr>
        <p:spPr>
          <a:xfrm>
            <a:off x="777911" y="1544565"/>
            <a:ext cx="10636173" cy="646331"/>
          </a:xfrm>
          <a:prstGeom prst="rect">
            <a:avLst/>
          </a:prstGeom>
        </p:spPr>
        <p:txBody>
          <a:bodyPr wrap="square">
            <a:spAutoFit/>
          </a:bodyPr>
          <a:lstStyle/>
          <a:p>
            <a:pPr marL="0" marR="0" algn="just" defTabSz="457200">
              <a:spcBef>
                <a:spcPts val="0"/>
              </a:spcBef>
              <a:spcAft>
                <a:spcPts val="0"/>
              </a:spcAft>
            </a:pP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如果</a:t>
            </a:r>
            <a:r>
              <a:rPr lang="en-US" altLang="zh-CN" sz="1800" kern="100" dirty="0" err="1">
                <a:effectLst/>
                <a:latin typeface="Arial" panose="020B0604020202020204" pitchFamily="34" charset="0"/>
                <a:ea typeface="宋体" panose="02010600030101010101" pitchFamily="2" charset="-122"/>
                <a:cs typeface="Arial" panose="020B0604020202020204" pitchFamily="34" charset="0"/>
              </a:rPr>
              <a:t>licence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包括</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Proteus PCB</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设计，下一页将会提供一个选项，以创建与该工程相关的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PCB</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a:t>
            </a: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这里不需要</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PCB</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，所以将保留选项禁用，如图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4-4</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pic>
        <p:nvPicPr>
          <p:cNvPr id="11" name="图片 10" descr="IMG_256">
            <a:extLst>
              <a:ext uri="{FF2B5EF4-FFF2-40B4-BE49-F238E27FC236}">
                <a16:creationId xmlns:a16="http://schemas.microsoft.com/office/drawing/2014/main" id="{ABB542A7-E4F6-4C44-8615-6299F5AF9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947" b="3647"/>
          <a:stretch>
            <a:fillRect/>
          </a:stretch>
        </p:blipFill>
        <p:spPr>
          <a:xfrm>
            <a:off x="6168008" y="2633205"/>
            <a:ext cx="5019675" cy="3019425"/>
          </a:xfrm>
          <a:prstGeom prst="rect">
            <a:avLst/>
          </a:prstGeom>
          <a:noFill/>
          <a:ln>
            <a:noFill/>
          </a:ln>
        </p:spPr>
      </p:pic>
      <p:sp>
        <p:nvSpPr>
          <p:cNvPr id="12" name="文本占位符 2">
            <a:extLst>
              <a:ext uri="{FF2B5EF4-FFF2-40B4-BE49-F238E27FC236}">
                <a16:creationId xmlns:a16="http://schemas.microsoft.com/office/drawing/2014/main" id="{DBF7E52D-28D6-4433-9CC0-8E296716AF30}"/>
              </a:ext>
            </a:extLst>
          </p:cNvPr>
          <p:cNvSpPr txBox="1">
            <a:spLocks/>
          </p:cNvSpPr>
          <p:nvPr/>
        </p:nvSpPr>
        <p:spPr>
          <a:xfrm>
            <a:off x="2569945" y="6273449"/>
            <a:ext cx="1702631"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4-3 </a:t>
            </a:r>
            <a:r>
              <a:rPr lang="zh-CN" altLang="en-US" sz="1200" dirty="0"/>
              <a:t>选择原理图的尺寸</a:t>
            </a:r>
          </a:p>
          <a:p>
            <a:pPr marL="0" indent="0">
              <a:buNone/>
            </a:pPr>
            <a:r>
              <a:rPr lang="en-US" altLang="zh-CN" dirty="0"/>
              <a:t> </a:t>
            </a:r>
            <a:endParaRPr lang="zh-CN" altLang="en-US" dirty="0"/>
          </a:p>
        </p:txBody>
      </p:sp>
      <p:sp>
        <p:nvSpPr>
          <p:cNvPr id="13" name="文本占位符 2">
            <a:extLst>
              <a:ext uri="{FF2B5EF4-FFF2-40B4-BE49-F238E27FC236}">
                <a16:creationId xmlns:a16="http://schemas.microsoft.com/office/drawing/2014/main" id="{442EB9BE-52A9-4E2A-8707-25B06A001675}"/>
              </a:ext>
            </a:extLst>
          </p:cNvPr>
          <p:cNvSpPr txBox="1">
            <a:spLocks/>
          </p:cNvSpPr>
          <p:nvPr/>
        </p:nvSpPr>
        <p:spPr>
          <a:xfrm>
            <a:off x="7882576" y="5776625"/>
            <a:ext cx="2448272"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4-4 </a:t>
            </a:r>
            <a:r>
              <a:rPr lang="zh-CN" altLang="en-US" sz="1200" dirty="0"/>
              <a:t>创建与该工程相关的</a:t>
            </a:r>
            <a:r>
              <a:rPr lang="en-US" altLang="zh-CN" sz="1200" dirty="0"/>
              <a:t>PCB</a:t>
            </a:r>
            <a:r>
              <a:rPr lang="zh-CN" altLang="en-US" sz="1200" dirty="0"/>
              <a:t>选项</a:t>
            </a:r>
          </a:p>
          <a:p>
            <a:pPr marL="0" indent="0">
              <a:buNone/>
            </a:pPr>
            <a:r>
              <a:rPr lang="en-US" altLang="zh-CN" dirty="0"/>
              <a:t> </a:t>
            </a:r>
            <a:endParaRPr lang="zh-CN" altLang="en-US" dirty="0"/>
          </a:p>
        </p:txBody>
      </p:sp>
    </p:spTree>
    <p:extLst>
      <p:ext uri="{BB962C8B-B14F-4D97-AF65-F5344CB8AC3E}">
        <p14:creationId xmlns:p14="http://schemas.microsoft.com/office/powerpoint/2010/main" val="2871590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现在，将两个电机的停止程序拖放到我们刚刚添加的子程序中</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最后，将一个子程序调用块拖放到主循环中，并编辑它来调用我们的</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子程序循环，如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2495600" y="5315132"/>
            <a:ext cx="3026475"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4-77 </a:t>
            </a:r>
            <a:r>
              <a:rPr lang="zh-CN" altLang="en-US" sz="1200" dirty="0"/>
              <a:t>将两个电机的停止程序拖放到流程图</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8" name="图片 7" descr="IMG_256">
            <a:extLst>
              <a:ext uri="{FF2B5EF4-FFF2-40B4-BE49-F238E27FC236}">
                <a16:creationId xmlns:a16="http://schemas.microsoft.com/office/drawing/2014/main" id="{813F8596-4A81-4587-ABA9-552D8DD9F2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39" b="4808"/>
          <a:stretch>
            <a:fillRect/>
          </a:stretch>
        </p:blipFill>
        <p:spPr>
          <a:xfrm>
            <a:off x="1919536" y="2296401"/>
            <a:ext cx="3445879" cy="2828925"/>
          </a:xfrm>
          <a:prstGeom prst="rect">
            <a:avLst/>
          </a:prstGeom>
          <a:noFill/>
          <a:ln>
            <a:noFill/>
          </a:ln>
        </p:spPr>
      </p:pic>
      <p:pic>
        <p:nvPicPr>
          <p:cNvPr id="11" name="图片 10" descr="IMG_256">
            <a:extLst>
              <a:ext uri="{FF2B5EF4-FFF2-40B4-BE49-F238E27FC236}">
                <a16:creationId xmlns:a16="http://schemas.microsoft.com/office/drawing/2014/main" id="{D65B8347-B7B8-429B-8D80-CED279274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 r="1391" b="6358"/>
          <a:stretch>
            <a:fillRect/>
          </a:stretch>
        </p:blipFill>
        <p:spPr>
          <a:xfrm>
            <a:off x="6240016" y="3140968"/>
            <a:ext cx="4415173" cy="1543050"/>
          </a:xfrm>
          <a:prstGeom prst="rect">
            <a:avLst/>
          </a:prstGeom>
          <a:noFill/>
          <a:ln>
            <a:noFill/>
          </a:ln>
        </p:spPr>
      </p:pic>
      <p:sp>
        <p:nvSpPr>
          <p:cNvPr id="12" name="文本占位符 2">
            <a:extLst>
              <a:ext uri="{FF2B5EF4-FFF2-40B4-BE49-F238E27FC236}">
                <a16:creationId xmlns:a16="http://schemas.microsoft.com/office/drawing/2014/main" id="{9C98A7FB-19C3-48A2-A62A-A3BD26EBC76F}"/>
              </a:ext>
            </a:extLst>
          </p:cNvPr>
          <p:cNvSpPr txBox="1">
            <a:spLocks/>
          </p:cNvSpPr>
          <p:nvPr/>
        </p:nvSpPr>
        <p:spPr>
          <a:xfrm>
            <a:off x="8040216" y="5315132"/>
            <a:ext cx="1296144"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4-78 </a:t>
            </a:r>
            <a:r>
              <a:rPr lang="zh-CN" altLang="en-US" sz="1200" dirty="0"/>
              <a:t>调用子程序</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138739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要在操作中看到此</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调用过程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，请按暂停按钮，然后使用源窗口顶部的步进图标单步执行代码</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4-79</a:t>
            </a:r>
            <a:r>
              <a:rPr lang="zh-CN" altLang="en-US" kern="100" dirty="0">
                <a:latin typeface="宋体" panose="02010600030101010101" pitchFamily="2" charset="-122"/>
                <a:ea typeface="宋体" panose="02010600030101010101" pitchFamily="2" charset="-122"/>
                <a:cs typeface="Arial" panose="020B0604020202020204" pitchFamily="34" charset="0"/>
              </a:rPr>
              <a:t>所示。可看到</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代码通过子例程执行，然后返回到主循环。</a:t>
            </a:r>
            <a:endParaRPr lang="en-US" altLang="zh-CN" sz="1800" kern="100" dirty="0">
              <a:effectLst/>
              <a:latin typeface="宋体" panose="02010600030101010101" pitchFamily="2" charset="-122"/>
              <a:ea typeface="宋体" panose="02010600030101010101" pitchFamily="2" charset="-122"/>
              <a:cs typeface="黑体" panose="02010609060101010101" pitchFamily="49" charset="-122"/>
            </a:endParaRPr>
          </a:p>
          <a:p>
            <a:pPr algn="just" defTabSz="457200"/>
            <a:r>
              <a:rPr lang="en-US" altLang="zh-CN" kern="100" dirty="0">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程序的大部分已经完成，但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如果</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很快启动和停止电机，则</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没有足够的动量使电机运转起来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。更好的</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办法是</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在驱动阶段添加延迟，在停止阶段添加类似的时间延迟</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2783632" y="4869160"/>
            <a:ext cx="153818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4-79 </a:t>
            </a:r>
            <a:r>
              <a:rPr lang="zh-CN" altLang="en-US" sz="1200" dirty="0"/>
              <a:t>执行单步仿真</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A5BDF763-99A0-4C51-9117-589275A05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386" b="17742"/>
          <a:stretch>
            <a:fillRect/>
          </a:stretch>
        </p:blipFill>
        <p:spPr>
          <a:xfrm>
            <a:off x="1703512" y="3961010"/>
            <a:ext cx="3895725" cy="485775"/>
          </a:xfrm>
          <a:prstGeom prst="rect">
            <a:avLst/>
          </a:prstGeom>
          <a:noFill/>
          <a:ln>
            <a:noFill/>
          </a:ln>
        </p:spPr>
      </p:pic>
      <p:pic>
        <p:nvPicPr>
          <p:cNvPr id="13" name="图片 12" descr="IMG_256">
            <a:extLst>
              <a:ext uri="{FF2B5EF4-FFF2-40B4-BE49-F238E27FC236}">
                <a16:creationId xmlns:a16="http://schemas.microsoft.com/office/drawing/2014/main" id="{CFDDFDD6-D1E3-4D2C-972F-E29534699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321" b="3217"/>
          <a:stretch>
            <a:fillRect/>
          </a:stretch>
        </p:blipFill>
        <p:spPr>
          <a:xfrm>
            <a:off x="5879976" y="2484634"/>
            <a:ext cx="4810125" cy="3438525"/>
          </a:xfrm>
          <a:prstGeom prst="rect">
            <a:avLst/>
          </a:prstGeom>
          <a:noFill/>
          <a:ln>
            <a:noFill/>
          </a:ln>
        </p:spPr>
      </p:pic>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7752184" y="6093296"/>
            <a:ext cx="153818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4-80 </a:t>
            </a:r>
            <a:r>
              <a:rPr lang="zh-CN" altLang="en-US" sz="1200" dirty="0"/>
              <a:t>设置延迟</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29114271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如果现在运行仿真，可以通过</a:t>
            </a:r>
            <a:r>
              <a:rPr lang="zh-CN" altLang="en-US" kern="100" dirty="0">
                <a:latin typeface="宋体" panose="02010600030101010101" pitchFamily="2" charset="-122"/>
                <a:ea typeface="宋体" panose="02010600030101010101" pitchFamily="2" charset="-122"/>
                <a:cs typeface="黑体" panose="02010609060101010101" pitchFamily="49" charset="-122"/>
              </a:rPr>
              <a:t>状态栏上显示的时间来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监视驱动和自旋向下循环</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黑体" panose="02010609060101010101" pitchFamily="49" charset="-122"/>
            </a:endParaRPr>
          </a:p>
          <a:p>
            <a:pPr algn="just" defTabSz="457200"/>
            <a:r>
              <a:rPr lang="en-US" altLang="zh-CN" kern="100" dirty="0">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除此之外，</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还可以暂停</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仿真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，设置断点和步骤代码</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与真正的硬件不同，当处于断点时，电机不会失去动量</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这是在软件中调试的真正优势。</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376C7585-2242-497C-9954-95C1379B3990}"/>
              </a:ext>
            </a:extLst>
          </p:cNvPr>
          <p:cNvSpPr txBox="1">
            <a:spLocks/>
          </p:cNvSpPr>
          <p:nvPr/>
        </p:nvSpPr>
        <p:spPr>
          <a:xfrm>
            <a:off x="2436601" y="4869160"/>
            <a:ext cx="223224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4-81 </a:t>
            </a:r>
            <a:r>
              <a:rPr lang="zh-CN" altLang="en-US" sz="1200" dirty="0"/>
              <a:t>监视驱动和自旋向下循环</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7104112" y="5354116"/>
            <a:ext cx="229124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4-82 </a:t>
            </a:r>
            <a:r>
              <a:rPr lang="zh-CN" altLang="en-US" sz="1200" dirty="0"/>
              <a:t>设置断点和步骤代码</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A1EAEE99-7587-4DC1-B580-AE10992CF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5983" b="26191"/>
          <a:stretch>
            <a:fillRect/>
          </a:stretch>
        </p:blipFill>
        <p:spPr>
          <a:xfrm>
            <a:off x="2504975" y="4022714"/>
            <a:ext cx="2095500" cy="295275"/>
          </a:xfrm>
          <a:prstGeom prst="rect">
            <a:avLst/>
          </a:prstGeom>
          <a:noFill/>
          <a:ln>
            <a:noFill/>
          </a:ln>
        </p:spPr>
      </p:pic>
      <p:pic>
        <p:nvPicPr>
          <p:cNvPr id="12" name="图片 11" descr="IMG_256">
            <a:extLst>
              <a:ext uri="{FF2B5EF4-FFF2-40B4-BE49-F238E27FC236}">
                <a16:creationId xmlns:a16="http://schemas.microsoft.com/office/drawing/2014/main" id="{A0F52218-6432-4F3A-9F6A-6A1CA2D79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502" b="6000"/>
          <a:stretch>
            <a:fillRect/>
          </a:stretch>
        </p:blipFill>
        <p:spPr>
          <a:xfrm>
            <a:off x="6672064" y="2780928"/>
            <a:ext cx="2828925" cy="2238375"/>
          </a:xfrm>
          <a:prstGeom prst="rect">
            <a:avLst/>
          </a:prstGeom>
          <a:noFill/>
          <a:ln>
            <a:noFill/>
          </a:ln>
        </p:spPr>
      </p:pic>
    </p:spTree>
    <p:extLst>
      <p:ext uri="{BB962C8B-B14F-4D97-AF65-F5344CB8AC3E}">
        <p14:creationId xmlns:p14="http://schemas.microsoft.com/office/powerpoint/2010/main" val="14786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直流电机控制</a:t>
            </a:r>
          </a:p>
        </p:txBody>
      </p:sp>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对于更高级的分析，可以在示意图上放置和连接示波器，观察</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PWM</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波形驱动电机</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黑体" panose="02010609060101010101" pitchFamily="49" charset="-122"/>
            </a:endParaRPr>
          </a:p>
          <a:p>
            <a:pPr algn="just" defTabSz="457200"/>
            <a:r>
              <a:rPr lang="en-US" altLang="zh-CN" kern="100" dirty="0">
                <a:latin typeface="宋体" panose="02010600030101010101" pitchFamily="2" charset="-122"/>
                <a:ea typeface="宋体" panose="02010600030101010101" pitchFamily="2" charset="-122"/>
                <a:cs typeface="黑体" panose="02010609060101010101" pitchFamily="49" charset="-122"/>
              </a:rPr>
              <a:t>	</a:t>
            </a:r>
            <a:r>
              <a:rPr lang="zh-CN" altLang="en-US" kern="100" dirty="0">
                <a:latin typeface="宋体" panose="02010600030101010101" pitchFamily="2" charset="-122"/>
                <a:ea typeface="宋体" panose="02010600030101010101" pitchFamily="2" charset="-122"/>
                <a:cs typeface="黑体" panose="02010609060101010101" pitchFamily="49" charset="-122"/>
              </a:rPr>
              <a:t>用户</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可以随时通过上传按钮</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将程序上传到</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物理板</a:t>
            </a:r>
            <a:r>
              <a:rPr lang="zh-CN" altLang="en-US" kern="100" dirty="0">
                <a:latin typeface="宋体" panose="02010600030101010101" pitchFamily="2" charset="-122"/>
                <a:ea typeface="宋体" panose="02010600030101010101" pitchFamily="2" charset="-122"/>
                <a:cs typeface="Arial" panose="020B0604020202020204" pitchFamily="34" charset="0"/>
              </a:rPr>
              <a:t>。</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4950375" y="5130598"/>
            <a:ext cx="229124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4-83 PWM</a:t>
            </a:r>
            <a:r>
              <a:rPr lang="zh-CN" altLang="en-US" sz="1200" dirty="0"/>
              <a:t>波形</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006DBCE6-0978-4185-849B-3420D3F4E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43" b="3497"/>
          <a:stretch>
            <a:fillRect/>
          </a:stretch>
        </p:blipFill>
        <p:spPr>
          <a:xfrm>
            <a:off x="2927648" y="2204864"/>
            <a:ext cx="6076950" cy="2628900"/>
          </a:xfrm>
          <a:prstGeom prst="rect">
            <a:avLst/>
          </a:prstGeom>
          <a:noFill/>
          <a:ln>
            <a:noFill/>
          </a:ln>
        </p:spPr>
      </p:pic>
    </p:spTree>
    <p:extLst>
      <p:ext uri="{BB962C8B-B14F-4D97-AF65-F5344CB8AC3E}">
        <p14:creationId xmlns:p14="http://schemas.microsoft.com/office/powerpoint/2010/main" val="3849360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23086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对于步进电机，</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使用相同的硬件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模块</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 Motor Shield V1 R3</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），但配置为单个单极步进电机。 启动一个新的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，并通过添加外围命令引入硬件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模块，如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4-84</a:t>
            </a:r>
            <a:r>
              <a:rPr lang="zh-CN" altLang="en-US" kern="100" dirty="0">
                <a:latin typeface="宋体" panose="02010600030101010101" pitchFamily="2" charset="-122"/>
                <a:ea typeface="宋体" panose="02010600030101010101" pitchFamily="2" charset="-122"/>
                <a:cs typeface="Arial" panose="020B0604020202020204" pitchFamily="34" charset="0"/>
              </a:rPr>
              <a:t>所示和</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黑体" panose="02010609060101010101" pitchFamily="49" charset="-122"/>
            </a:endParaRPr>
          </a:p>
        </p:txBody>
      </p:sp>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1844172" y="5384661"/>
            <a:ext cx="229124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4-84 </a:t>
            </a:r>
            <a:r>
              <a:rPr lang="zh-CN" altLang="en-US" sz="1200" dirty="0"/>
              <a:t>工程快捷菜单</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7" name="图片 6">
            <a:extLst>
              <a:ext uri="{FF2B5EF4-FFF2-40B4-BE49-F238E27FC236}">
                <a16:creationId xmlns:a16="http://schemas.microsoft.com/office/drawing/2014/main" id="{7B92DAA4-9578-4963-8C45-8B6770ECD606}"/>
              </a:ext>
            </a:extLst>
          </p:cNvPr>
          <p:cNvPicPr>
            <a:picLocks noChangeAspect="1"/>
          </p:cNvPicPr>
          <p:nvPr/>
        </p:nvPicPr>
        <p:blipFill>
          <a:blip r:embed="rId2"/>
          <a:stretch>
            <a:fillRect/>
          </a:stretch>
        </p:blipFill>
        <p:spPr>
          <a:xfrm>
            <a:off x="1930524" y="2431478"/>
            <a:ext cx="2118544" cy="2720576"/>
          </a:xfrm>
          <a:prstGeom prst="rect">
            <a:avLst/>
          </a:prstGeom>
        </p:spPr>
      </p:pic>
      <p:pic>
        <p:nvPicPr>
          <p:cNvPr id="8" name="图片 7">
            <a:extLst>
              <a:ext uri="{FF2B5EF4-FFF2-40B4-BE49-F238E27FC236}">
                <a16:creationId xmlns:a16="http://schemas.microsoft.com/office/drawing/2014/main" id="{982595ED-4824-4D83-B667-0C7537937C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542" b="3951"/>
          <a:stretch>
            <a:fillRect/>
          </a:stretch>
        </p:blipFill>
        <p:spPr>
          <a:xfrm>
            <a:off x="5879976" y="2445830"/>
            <a:ext cx="4381500" cy="3009900"/>
          </a:xfrm>
          <a:prstGeom prst="rect">
            <a:avLst/>
          </a:prstGeom>
          <a:noFill/>
          <a:ln>
            <a:noFill/>
          </a:ln>
        </p:spPr>
      </p:pic>
      <p:sp>
        <p:nvSpPr>
          <p:cNvPr id="9" name="文本占位符 2">
            <a:extLst>
              <a:ext uri="{FF2B5EF4-FFF2-40B4-BE49-F238E27FC236}">
                <a16:creationId xmlns:a16="http://schemas.microsoft.com/office/drawing/2014/main" id="{3991046B-DA38-49D8-8E38-DD09D4BB2D12}"/>
              </a:ext>
            </a:extLst>
          </p:cNvPr>
          <p:cNvSpPr txBox="1">
            <a:spLocks/>
          </p:cNvSpPr>
          <p:nvPr/>
        </p:nvSpPr>
        <p:spPr>
          <a:xfrm>
            <a:off x="6925102" y="5627139"/>
            <a:ext cx="229124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4-85 </a:t>
            </a:r>
            <a:r>
              <a:rPr lang="zh-CN" altLang="en-US" sz="1200" dirty="0"/>
              <a:t>添加电机模块</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4167825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230861"/>
            <a:ext cx="10636173" cy="646331"/>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在这里</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将设计一个小程序，在一个方向上</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驱动</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步进电机，然后反转方向，最后倒退。</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首要</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任务是通过将</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setSpeed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（）方法拖入</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初始化程序</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中</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来初始化</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速度</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黑体" panose="02010609060101010101" pitchFamily="49" charset="-122"/>
            </a:endParaRPr>
          </a:p>
        </p:txBody>
      </p:sp>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4455696" y="5142183"/>
            <a:ext cx="2291247"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4-86 </a:t>
            </a:r>
            <a:r>
              <a:rPr lang="zh-CN" altLang="en-US" sz="1200" dirty="0"/>
              <a:t>初始化速度</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F11332B8-733E-46F6-A7E4-D02A4A513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97" b="4797"/>
          <a:stretch>
            <a:fillRect/>
          </a:stretch>
        </p:blipFill>
        <p:spPr>
          <a:xfrm>
            <a:off x="2567608" y="2636912"/>
            <a:ext cx="6067425" cy="2457450"/>
          </a:xfrm>
          <a:prstGeom prst="rect">
            <a:avLst/>
          </a:prstGeom>
          <a:noFill/>
          <a:ln>
            <a:noFill/>
          </a:ln>
        </p:spPr>
      </p:pic>
    </p:spTree>
    <p:extLst>
      <p:ext uri="{BB962C8B-B14F-4D97-AF65-F5344CB8AC3E}">
        <p14:creationId xmlns:p14="http://schemas.microsoft.com/office/powerpoint/2010/main" val="21471031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050251"/>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步进次数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可以</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使用循环结构设定。将一个</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循环结构</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拖放到主（循环）</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程序</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并编辑块</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4-87</a:t>
            </a:r>
            <a:r>
              <a:rPr lang="zh-CN" altLang="en-US" kern="100" dirty="0">
                <a:latin typeface="宋体" panose="02010600030101010101" pitchFamily="2" charset="-122"/>
                <a:ea typeface="宋体" panose="02010600030101010101" pitchFamily="2" charset="-122"/>
                <a:cs typeface="Arial" panose="020B0604020202020204" pitchFamily="34" charset="0"/>
              </a:rPr>
              <a:t>和图</a:t>
            </a:r>
            <a:r>
              <a:rPr lang="en-US" altLang="zh-CN" kern="100" dirty="0">
                <a:latin typeface="宋体" panose="02010600030101010101" pitchFamily="2" charset="-122"/>
                <a:ea typeface="宋体" panose="02010600030101010101" pitchFamily="2" charset="-122"/>
                <a:cs typeface="Arial" panose="020B0604020202020204" pitchFamily="34" charset="0"/>
              </a:rPr>
              <a:t>4-88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zh-CN" altLang="en-US" kern="100" dirty="0">
                <a:latin typeface="宋体" panose="02010600030101010101" pitchFamily="2" charset="-122"/>
                <a:ea typeface="宋体" panose="02010600030101010101" pitchFamily="2" charset="-122"/>
                <a:cs typeface="Arial" panose="020B0604020202020204" pitchFamily="34" charset="0"/>
              </a:rPr>
              <a:t>    在此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使用一个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For-Next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循环，为添加一个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count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变量，初始化为零，</a:t>
            </a:r>
            <a:r>
              <a:rPr lang="zh-CN" altLang="en-US" kern="100" dirty="0">
                <a:latin typeface="宋体" panose="02010600030101010101" pitchFamily="2" charset="-122"/>
                <a:ea typeface="宋体" panose="02010600030101010101" pitchFamily="2" charset="-122"/>
                <a:cs typeface="黑体" panose="02010609060101010101" pitchFamily="49" charset="-122"/>
              </a:rPr>
              <a:t>设置</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循环次数为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12</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次</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4-89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4" name="文本占位符 2">
            <a:extLst>
              <a:ext uri="{FF2B5EF4-FFF2-40B4-BE49-F238E27FC236}">
                <a16:creationId xmlns:a16="http://schemas.microsoft.com/office/drawing/2014/main" id="{438486A9-D620-4E61-A9B9-AEBD5FB8CAFA}"/>
              </a:ext>
            </a:extLst>
          </p:cNvPr>
          <p:cNvSpPr txBox="1">
            <a:spLocks/>
          </p:cNvSpPr>
          <p:nvPr/>
        </p:nvSpPr>
        <p:spPr>
          <a:xfrm>
            <a:off x="691678" y="5013176"/>
            <a:ext cx="283360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4-87 </a:t>
            </a:r>
            <a:r>
              <a:rPr lang="zh-CN" altLang="en-US" sz="1200" dirty="0"/>
              <a:t>将循环结构拖放到主程序并编辑块</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7" name="图片 6">
            <a:extLst>
              <a:ext uri="{FF2B5EF4-FFF2-40B4-BE49-F238E27FC236}">
                <a16:creationId xmlns:a16="http://schemas.microsoft.com/office/drawing/2014/main" id="{E7AC7304-703C-408B-808B-99C29822E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78" r="4878" b="5914"/>
          <a:stretch>
            <a:fillRect/>
          </a:stretch>
        </p:blipFill>
        <p:spPr>
          <a:xfrm>
            <a:off x="983432" y="3023481"/>
            <a:ext cx="1952625" cy="1666875"/>
          </a:xfrm>
          <a:prstGeom prst="rect">
            <a:avLst/>
          </a:prstGeom>
          <a:noFill/>
          <a:ln>
            <a:noFill/>
          </a:ln>
        </p:spPr>
      </p:pic>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4029583" y="6458050"/>
            <a:ext cx="2833608"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4-88 </a:t>
            </a:r>
            <a:r>
              <a:rPr lang="zh-CN" altLang="en-US" sz="1200" dirty="0"/>
              <a:t>将一个循环结构拖放到主（循环）例程并编辑块</a:t>
            </a:r>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5" name="图片 4">
            <a:extLst>
              <a:ext uri="{FF2B5EF4-FFF2-40B4-BE49-F238E27FC236}">
                <a16:creationId xmlns:a16="http://schemas.microsoft.com/office/drawing/2014/main" id="{F0432AA7-9550-48E3-824C-C3F1728C2723}"/>
              </a:ext>
            </a:extLst>
          </p:cNvPr>
          <p:cNvPicPr>
            <a:picLocks noChangeAspect="1"/>
          </p:cNvPicPr>
          <p:nvPr/>
        </p:nvPicPr>
        <p:blipFill>
          <a:blip r:embed="rId3"/>
          <a:stretch>
            <a:fillRect/>
          </a:stretch>
        </p:blipFill>
        <p:spPr>
          <a:xfrm>
            <a:off x="3495498" y="2276256"/>
            <a:ext cx="3901778" cy="4117836"/>
          </a:xfrm>
          <a:prstGeom prst="rect">
            <a:avLst/>
          </a:prstGeom>
        </p:spPr>
      </p:pic>
      <p:pic>
        <p:nvPicPr>
          <p:cNvPr id="11" name="图片 10">
            <a:extLst>
              <a:ext uri="{FF2B5EF4-FFF2-40B4-BE49-F238E27FC236}">
                <a16:creationId xmlns:a16="http://schemas.microsoft.com/office/drawing/2014/main" id="{6C0CDD63-83D3-4176-B980-0237826C5766}"/>
              </a:ext>
            </a:extLst>
          </p:cNvPr>
          <p:cNvPicPr>
            <a:picLocks noChangeAspect="1"/>
          </p:cNvPicPr>
          <p:nvPr/>
        </p:nvPicPr>
        <p:blipFill>
          <a:blip r:embed="rId4"/>
          <a:stretch>
            <a:fillRect/>
          </a:stretch>
        </p:blipFill>
        <p:spPr>
          <a:xfrm>
            <a:off x="7692374" y="2243825"/>
            <a:ext cx="3901778" cy="4150267"/>
          </a:xfrm>
          <a:prstGeom prst="rect">
            <a:avLst/>
          </a:prstGeom>
        </p:spPr>
      </p:pic>
      <p:sp>
        <p:nvSpPr>
          <p:cNvPr id="15" name="文本占位符 2">
            <a:extLst>
              <a:ext uri="{FF2B5EF4-FFF2-40B4-BE49-F238E27FC236}">
                <a16:creationId xmlns:a16="http://schemas.microsoft.com/office/drawing/2014/main" id="{3AE592CE-37CD-4D97-9035-E9427B1D62CF}"/>
              </a:ext>
            </a:extLst>
          </p:cNvPr>
          <p:cNvSpPr txBox="1">
            <a:spLocks/>
          </p:cNvSpPr>
          <p:nvPr/>
        </p:nvSpPr>
        <p:spPr>
          <a:xfrm>
            <a:off x="8226459" y="6516032"/>
            <a:ext cx="283360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4-89 </a:t>
            </a:r>
            <a:r>
              <a:rPr lang="zh-CN" altLang="en-US" sz="1200" dirty="0"/>
              <a:t>使用</a:t>
            </a:r>
            <a:r>
              <a:rPr lang="en-US" altLang="zh-CN" sz="1200" dirty="0"/>
              <a:t>For-Next</a:t>
            </a:r>
            <a:r>
              <a:rPr lang="zh-CN" altLang="en-US" sz="1200" dirty="0"/>
              <a:t>循环</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366758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05025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动</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循环中的电机的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step</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需要</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注意到颜色的变化，颜色用于表明</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其</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是否是循环结构的一部分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编辑流</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块，并设置步骤数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4</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，得到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明确</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的运动，设置前进的方向和交织的模式</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2255399" y="5661248"/>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4-90 </a:t>
            </a:r>
            <a:r>
              <a:rPr lang="zh-CN" altLang="en-US" sz="1200" dirty="0"/>
              <a:t>拖动循环中的电机的</a:t>
            </a:r>
            <a:r>
              <a:rPr lang="en-US" altLang="zh-CN" sz="1200" dirty="0"/>
              <a:t>step</a:t>
            </a:r>
            <a:r>
              <a:rPr lang="zh-CN" altLang="en-US" sz="1200" dirty="0"/>
              <a:t>（）可视化命令</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5" name="文本占位符 2">
            <a:extLst>
              <a:ext uri="{FF2B5EF4-FFF2-40B4-BE49-F238E27FC236}">
                <a16:creationId xmlns:a16="http://schemas.microsoft.com/office/drawing/2014/main" id="{3AE592CE-37CD-4D97-9035-E9427B1D62CF}"/>
              </a:ext>
            </a:extLst>
          </p:cNvPr>
          <p:cNvSpPr txBox="1">
            <a:spLocks/>
          </p:cNvSpPr>
          <p:nvPr/>
        </p:nvSpPr>
        <p:spPr>
          <a:xfrm>
            <a:off x="8226458" y="5661248"/>
            <a:ext cx="283360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4-91 </a:t>
            </a:r>
            <a:r>
              <a:rPr lang="zh-CN" altLang="en-US" sz="1200" dirty="0"/>
              <a:t>编辑流程块</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7E51BF31-9751-4277-8E4E-6DD14900D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97" b="4301"/>
          <a:stretch>
            <a:fillRect/>
          </a:stretch>
        </p:blipFill>
        <p:spPr>
          <a:xfrm>
            <a:off x="995870" y="2944228"/>
            <a:ext cx="6067425" cy="2543175"/>
          </a:xfrm>
          <a:prstGeom prst="rect">
            <a:avLst/>
          </a:prstGeom>
          <a:noFill/>
          <a:ln>
            <a:noFill/>
          </a:ln>
        </p:spPr>
      </p:pic>
      <p:pic>
        <p:nvPicPr>
          <p:cNvPr id="13" name="图片 12" descr="IMG_256">
            <a:extLst>
              <a:ext uri="{FF2B5EF4-FFF2-40B4-BE49-F238E27FC236}">
                <a16:creationId xmlns:a16="http://schemas.microsoft.com/office/drawing/2014/main" id="{CB58739A-309A-4D33-88FA-9761AE9FE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179" b="9375"/>
          <a:stretch>
            <a:fillRect/>
          </a:stretch>
        </p:blipFill>
        <p:spPr>
          <a:xfrm>
            <a:off x="8114500" y="3525252"/>
            <a:ext cx="3057525" cy="1381125"/>
          </a:xfrm>
          <a:prstGeom prst="rect">
            <a:avLst/>
          </a:prstGeom>
          <a:noFill/>
          <a:ln>
            <a:noFill/>
          </a:ln>
        </p:spPr>
      </p:pic>
    </p:spTree>
    <p:extLst>
      <p:ext uri="{BB962C8B-B14F-4D97-AF65-F5344CB8AC3E}">
        <p14:creationId xmlns:p14="http://schemas.microsoft.com/office/powerpoint/2010/main" val="32676946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050251"/>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在步骤例程之后设置适度的延迟，</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使得</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驱动阶段完成后</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，再</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重复循环</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这是向前的运动</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的方法</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。在相反的方向上驱动电机的方法与此相同，</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只需</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改变步进程序中的方向。可以放置第二个循环并拖动</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，或者</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可以使用可信拷贝和粘贴。使用鼠标右键拖动一个框，并从生成的</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快捷</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菜单中选择复制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2255399" y="525446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4-92 </a:t>
            </a:r>
            <a:r>
              <a:rPr lang="zh-CN" altLang="en-US" sz="1200" dirty="0"/>
              <a:t>设置延迟</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5" name="文本占位符 2">
            <a:extLst>
              <a:ext uri="{FF2B5EF4-FFF2-40B4-BE49-F238E27FC236}">
                <a16:creationId xmlns:a16="http://schemas.microsoft.com/office/drawing/2014/main" id="{3AE592CE-37CD-4D97-9035-E9427B1D62CF}"/>
              </a:ext>
            </a:extLst>
          </p:cNvPr>
          <p:cNvSpPr txBox="1">
            <a:spLocks/>
          </p:cNvSpPr>
          <p:nvPr/>
        </p:nvSpPr>
        <p:spPr>
          <a:xfrm>
            <a:off x="7752184" y="5322793"/>
            <a:ext cx="283360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4-93 </a:t>
            </a:r>
            <a:r>
              <a:rPr lang="zh-CN" altLang="en-US" sz="1200" dirty="0"/>
              <a:t>选择复制可视化命令</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5953883E-A311-4771-BB7D-2CE6999EE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920" b="4811"/>
          <a:stretch>
            <a:fillRect/>
          </a:stretch>
        </p:blipFill>
        <p:spPr>
          <a:xfrm>
            <a:off x="1036636" y="2433309"/>
            <a:ext cx="5067300" cy="2638425"/>
          </a:xfrm>
          <a:prstGeom prst="rect">
            <a:avLst/>
          </a:prstGeom>
          <a:noFill/>
          <a:ln>
            <a:noFill/>
          </a:ln>
        </p:spPr>
      </p:pic>
      <p:pic>
        <p:nvPicPr>
          <p:cNvPr id="11" name="图片 10" descr="IMG_256">
            <a:extLst>
              <a:ext uri="{FF2B5EF4-FFF2-40B4-BE49-F238E27FC236}">
                <a16:creationId xmlns:a16="http://schemas.microsoft.com/office/drawing/2014/main" id="{373904E0-07EC-4DB5-A59D-5A0235471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881" r="3881" b="6730"/>
          <a:stretch>
            <a:fillRect/>
          </a:stretch>
        </p:blipFill>
        <p:spPr>
          <a:xfrm>
            <a:off x="6744072" y="2351774"/>
            <a:ext cx="4171950" cy="2771775"/>
          </a:xfrm>
          <a:prstGeom prst="rect">
            <a:avLst/>
          </a:prstGeom>
          <a:noFill/>
          <a:ln>
            <a:noFill/>
          </a:ln>
        </p:spPr>
      </p:pic>
    </p:spTree>
    <p:extLst>
      <p:ext uri="{BB962C8B-B14F-4D97-AF65-F5344CB8AC3E}">
        <p14:creationId xmlns:p14="http://schemas.microsoft.com/office/powerpoint/2010/main" val="277214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步进电机控制</a:t>
            </a:r>
          </a:p>
        </p:txBody>
      </p:sp>
      <p:sp>
        <p:nvSpPr>
          <p:cNvPr id="19" name="矩形 18"/>
          <p:cNvSpPr/>
          <p:nvPr/>
        </p:nvSpPr>
        <p:spPr>
          <a:xfrm>
            <a:off x="777913" y="1050251"/>
            <a:ext cx="10636173" cy="1754326"/>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接下来，右键单击（或</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CTRL + V</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）以粘贴第二组块</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将它们拖动到第一个循环下方的位置，当顶部节点显示为点时释放鼠标。</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    最后，编辑步</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长可视化命令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并更改方向</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注意：</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a:p>
            <a:pPr algn="just" defTabSz="457200"/>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    计数器变量显示在变量窗口中</a:t>
            </a:r>
            <a:r>
              <a:rPr lang="zh-CN" altLang="en-US" kern="100" dirty="0">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4-96</a:t>
            </a:r>
            <a:r>
              <a:rPr lang="zh-CN" altLang="en-US" kern="100" dirty="0">
                <a:latin typeface="宋体" panose="02010600030101010101" pitchFamily="2" charset="-122"/>
                <a:ea typeface="宋体" panose="02010600030101010101" pitchFamily="2" charset="-122"/>
                <a:cs typeface="Arial" panose="020B0604020202020204" pitchFamily="34" charset="0"/>
              </a:rPr>
              <a:t>所示），可以直观显示循环还有多少次迭代。</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839416" y="6453336"/>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4-94 </a:t>
            </a:r>
            <a:r>
              <a:rPr lang="zh-CN" altLang="en-US" sz="1200" dirty="0"/>
              <a:t>粘贴第二组块</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5" name="文本占位符 2">
            <a:extLst>
              <a:ext uri="{FF2B5EF4-FFF2-40B4-BE49-F238E27FC236}">
                <a16:creationId xmlns:a16="http://schemas.microsoft.com/office/drawing/2014/main" id="{3AE592CE-37CD-4D97-9035-E9427B1D62CF}"/>
              </a:ext>
            </a:extLst>
          </p:cNvPr>
          <p:cNvSpPr txBox="1">
            <a:spLocks/>
          </p:cNvSpPr>
          <p:nvPr/>
        </p:nvSpPr>
        <p:spPr>
          <a:xfrm>
            <a:off x="4282222" y="5445224"/>
            <a:ext cx="2833608" cy="4849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4-95 </a:t>
            </a:r>
            <a:r>
              <a:rPr lang="zh-CN" altLang="en-US" sz="1200" dirty="0"/>
              <a:t>编辑步长可视化命令并更改方向</a:t>
            </a:r>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D428E833-224B-46A4-AD52-382B1780D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061" b="3908"/>
          <a:stretch>
            <a:fillRect/>
          </a:stretch>
        </p:blipFill>
        <p:spPr>
          <a:xfrm>
            <a:off x="1775520" y="2786771"/>
            <a:ext cx="1771650" cy="3519471"/>
          </a:xfrm>
          <a:prstGeom prst="rect">
            <a:avLst/>
          </a:prstGeom>
          <a:noFill/>
          <a:ln>
            <a:noFill/>
          </a:ln>
        </p:spPr>
      </p:pic>
      <p:pic>
        <p:nvPicPr>
          <p:cNvPr id="13" name="图片 12" descr="IMG_256">
            <a:extLst>
              <a:ext uri="{FF2B5EF4-FFF2-40B4-BE49-F238E27FC236}">
                <a16:creationId xmlns:a16="http://schemas.microsoft.com/office/drawing/2014/main" id="{2EB39094-7FDC-403E-922F-4713614FD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683" b="5348"/>
          <a:stretch>
            <a:fillRect/>
          </a:stretch>
        </p:blipFill>
        <p:spPr>
          <a:xfrm>
            <a:off x="4079776" y="3426655"/>
            <a:ext cx="3238500" cy="1685925"/>
          </a:xfrm>
          <a:prstGeom prst="rect">
            <a:avLst/>
          </a:prstGeom>
          <a:noFill/>
          <a:ln>
            <a:noFill/>
          </a:ln>
        </p:spPr>
      </p:pic>
      <p:pic>
        <p:nvPicPr>
          <p:cNvPr id="14" name="图片 13" descr="IMG_256">
            <a:extLst>
              <a:ext uri="{FF2B5EF4-FFF2-40B4-BE49-F238E27FC236}">
                <a16:creationId xmlns:a16="http://schemas.microsoft.com/office/drawing/2014/main" id="{8C1E44DF-05AF-4716-BDAB-C61CCCDCB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618" b="6633"/>
          <a:stretch>
            <a:fillRect/>
          </a:stretch>
        </p:blipFill>
        <p:spPr>
          <a:xfrm>
            <a:off x="7850882" y="3504422"/>
            <a:ext cx="2400300" cy="1743075"/>
          </a:xfrm>
          <a:prstGeom prst="rect">
            <a:avLst/>
          </a:prstGeom>
          <a:noFill/>
          <a:ln>
            <a:noFill/>
          </a:ln>
        </p:spPr>
      </p:pic>
      <p:sp>
        <p:nvSpPr>
          <p:cNvPr id="16" name="文本占位符 2">
            <a:extLst>
              <a:ext uri="{FF2B5EF4-FFF2-40B4-BE49-F238E27FC236}">
                <a16:creationId xmlns:a16="http://schemas.microsoft.com/office/drawing/2014/main" id="{1A19B382-7816-4E42-A4A5-EAB256DBBDE9}"/>
              </a:ext>
            </a:extLst>
          </p:cNvPr>
          <p:cNvSpPr txBox="1">
            <a:spLocks/>
          </p:cNvSpPr>
          <p:nvPr/>
        </p:nvSpPr>
        <p:spPr>
          <a:xfrm>
            <a:off x="7419684" y="5406655"/>
            <a:ext cx="2840550" cy="4631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4-96 </a:t>
            </a:r>
            <a:r>
              <a:rPr lang="zh-CN" altLang="en-US" sz="1200" dirty="0"/>
              <a:t>计数器变量</a:t>
            </a:r>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3119786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21400"/>
            <a:ext cx="10636173" cy="1200329"/>
          </a:xfrm>
          <a:prstGeom prst="rect">
            <a:avLst/>
          </a:prstGeom>
        </p:spPr>
        <p:txBody>
          <a:bodyPr wrap="square">
            <a:spAutoFit/>
          </a:bodyPr>
          <a:lstStyle/>
          <a:p>
            <a:pPr algn="just" defTabSz="457200"/>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接下来是固件屏幕，这里真正地定义了我们的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工程。首先，将顶部的单选按钮更改为流程图工程的选项，然后从控制器组合框中选择</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系列和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 Uno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或</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 Mega</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kern="100" dirty="0">
                <a:latin typeface="Arial" panose="020B0604020202020204" pitchFamily="34" charset="0"/>
                <a:ea typeface="宋体" panose="02010600030101010101" pitchFamily="2" charset="-122"/>
                <a:cs typeface="Arial" panose="020B0604020202020204" pitchFamily="34" charset="0"/>
              </a:rPr>
              <a:t>如图</a:t>
            </a:r>
            <a:r>
              <a:rPr lang="en-US" altLang="zh-CN" kern="100" dirty="0">
                <a:latin typeface="宋体" panose="02010600030101010101" pitchFamily="2" charset="-122"/>
                <a:ea typeface="宋体" panose="02010600030101010101" pitchFamily="2" charset="-122"/>
                <a:cs typeface="Arial" panose="020B0604020202020204" pitchFamily="34" charset="0"/>
              </a:rPr>
              <a:t>4-5</a:t>
            </a:r>
            <a:r>
              <a:rPr lang="zh-CN" altLang="en-US" kern="100" dirty="0">
                <a:latin typeface="Arial" panose="020B0604020202020204" pitchFamily="34" charset="0"/>
                <a:ea typeface="宋体" panose="02010600030101010101" pitchFamily="2" charset="-122"/>
                <a:cs typeface="Arial" panose="020B0604020202020204" pitchFamily="34" charset="0"/>
              </a:rPr>
              <a:t>所示</a:t>
            </a:r>
            <a:r>
              <a:rPr lang="zh-CN" altLang="en-US" kern="100" dirty="0">
                <a:latin typeface="宋体" panose="02010600030101010101" pitchFamily="2" charset="-122"/>
                <a:ea typeface="宋体" panose="02010600030101010101" pitchFamily="2" charset="-122"/>
                <a:cs typeface="Arial" panose="020B0604020202020204" pitchFamily="34" charset="0"/>
              </a:rPr>
              <a:t>。</a:t>
            </a:r>
            <a:endParaRPr lang="en-US" altLang="zh-CN" kern="100" dirty="0">
              <a:latin typeface="Calibri" panose="020F0502020204030204" pitchFamily="34" charset="0"/>
              <a:ea typeface="宋体" panose="02010600030101010101" pitchFamily="2" charset="-122"/>
              <a:cs typeface="Arial" panose="020B0604020202020204" pitchFamily="34" charset="0"/>
            </a:endParaRPr>
          </a:p>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    将看到一个配置的摘要页面，如图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4-6</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12" name="文本占位符 2">
            <a:extLst>
              <a:ext uri="{FF2B5EF4-FFF2-40B4-BE49-F238E27FC236}">
                <a16:creationId xmlns:a16="http://schemas.microsoft.com/office/drawing/2014/main" id="{DBF7E52D-28D6-4433-9CC0-8E296716AF30}"/>
              </a:ext>
            </a:extLst>
          </p:cNvPr>
          <p:cNvSpPr txBox="1">
            <a:spLocks/>
          </p:cNvSpPr>
          <p:nvPr/>
        </p:nvSpPr>
        <p:spPr>
          <a:xfrm>
            <a:off x="2358608" y="5279801"/>
            <a:ext cx="1702631"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4-5 </a:t>
            </a:r>
            <a:r>
              <a:rPr lang="zh-CN" altLang="en-US" sz="1200" dirty="0"/>
              <a:t>创建相关</a:t>
            </a:r>
            <a:r>
              <a:rPr lang="en-US" altLang="zh-CN" sz="1200" dirty="0"/>
              <a:t>PCB</a:t>
            </a:r>
            <a:r>
              <a:rPr lang="zh-CN" altLang="en-US" sz="1200" dirty="0"/>
              <a:t>选项</a:t>
            </a:r>
          </a:p>
          <a:p>
            <a:pPr marL="0" indent="0">
              <a:buNone/>
            </a:pPr>
            <a:r>
              <a:rPr lang="en-US" altLang="zh-CN" dirty="0"/>
              <a:t> </a:t>
            </a:r>
            <a:endParaRPr lang="zh-CN" altLang="en-US" dirty="0"/>
          </a:p>
        </p:txBody>
      </p:sp>
      <p:sp>
        <p:nvSpPr>
          <p:cNvPr id="13" name="文本占位符 2">
            <a:extLst>
              <a:ext uri="{FF2B5EF4-FFF2-40B4-BE49-F238E27FC236}">
                <a16:creationId xmlns:a16="http://schemas.microsoft.com/office/drawing/2014/main" id="{442EB9BE-52A9-4E2A-8707-25B06A001675}"/>
              </a:ext>
            </a:extLst>
          </p:cNvPr>
          <p:cNvSpPr txBox="1">
            <a:spLocks/>
          </p:cNvSpPr>
          <p:nvPr/>
        </p:nvSpPr>
        <p:spPr>
          <a:xfrm>
            <a:off x="8296370" y="5696782"/>
            <a:ext cx="1565637"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4-6 </a:t>
            </a:r>
            <a:r>
              <a:rPr lang="zh-CN" altLang="en-US" sz="1200" dirty="0"/>
              <a:t>配置的摘要页面</a:t>
            </a:r>
          </a:p>
          <a:p>
            <a:pPr marL="0" indent="0">
              <a:buNone/>
            </a:pPr>
            <a:r>
              <a:rPr lang="en-US" altLang="zh-CN" dirty="0"/>
              <a:t> </a:t>
            </a:r>
            <a:endParaRPr lang="zh-CN" altLang="en-US" dirty="0"/>
          </a:p>
        </p:txBody>
      </p:sp>
      <p:pic>
        <p:nvPicPr>
          <p:cNvPr id="14" name="图片 13" descr="IMG_256">
            <a:extLst>
              <a:ext uri="{FF2B5EF4-FFF2-40B4-BE49-F238E27FC236}">
                <a16:creationId xmlns:a16="http://schemas.microsoft.com/office/drawing/2014/main" id="{17800071-BCE3-40DD-87CE-4D3C1C61F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394" b="4247"/>
          <a:stretch>
            <a:fillRect/>
          </a:stretch>
        </p:blipFill>
        <p:spPr>
          <a:xfrm>
            <a:off x="685799" y="2727955"/>
            <a:ext cx="5048250" cy="2362200"/>
          </a:xfrm>
          <a:prstGeom prst="rect">
            <a:avLst/>
          </a:prstGeom>
          <a:noFill/>
          <a:ln>
            <a:noFill/>
          </a:ln>
        </p:spPr>
      </p:pic>
      <p:pic>
        <p:nvPicPr>
          <p:cNvPr id="15" name="图片 14" descr="IMG_256">
            <a:extLst>
              <a:ext uri="{FF2B5EF4-FFF2-40B4-BE49-F238E27FC236}">
                <a16:creationId xmlns:a16="http://schemas.microsoft.com/office/drawing/2014/main" id="{95A50CA0-D447-4506-8C55-E60248698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62" b="3896"/>
          <a:stretch>
            <a:fillRect/>
          </a:stretch>
        </p:blipFill>
        <p:spPr>
          <a:xfrm>
            <a:off x="6312024" y="2668031"/>
            <a:ext cx="5029200" cy="2819400"/>
          </a:xfrm>
          <a:prstGeom prst="rect">
            <a:avLst/>
          </a:prstGeom>
          <a:noFill/>
          <a:ln>
            <a:noFill/>
          </a:ln>
        </p:spPr>
      </p:pic>
    </p:spTree>
    <p:extLst>
      <p:ext uri="{BB962C8B-B14F-4D97-AF65-F5344CB8AC3E}">
        <p14:creationId xmlns:p14="http://schemas.microsoft.com/office/powerpoint/2010/main" val="8949453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375920" y="2421509"/>
            <a:ext cx="1280461" cy="1008063"/>
          </a:xfrm>
        </p:spPr>
        <p:txBody>
          <a:bodyPr/>
          <a:lstStyle/>
          <a:p>
            <a:r>
              <a:rPr lang="en-US" altLang="zh-CN" dirty="0"/>
              <a:t>4.5</a:t>
            </a:r>
            <a:endParaRPr lang="zh-CN" altLang="en-US" dirty="0"/>
          </a:p>
        </p:txBody>
      </p:sp>
      <p:sp>
        <p:nvSpPr>
          <p:cNvPr id="4" name="文本占位符 3"/>
          <p:cNvSpPr>
            <a:spLocks noGrp="1"/>
          </p:cNvSpPr>
          <p:nvPr>
            <p:ph type="body" sz="quarter" idx="12"/>
          </p:nvPr>
        </p:nvSpPr>
        <p:spPr>
          <a:xfrm>
            <a:off x="3498180" y="3933056"/>
            <a:ext cx="5195640" cy="496824"/>
          </a:xfrm>
        </p:spPr>
        <p:txBody>
          <a:bodyPr/>
          <a:lstStyle/>
          <a:p>
            <a:r>
              <a:rPr lang="zh-CN" altLang="en-US" dirty="0"/>
              <a:t>外围设备设计</a:t>
            </a:r>
          </a:p>
        </p:txBody>
      </p:sp>
    </p:spTree>
    <p:extLst>
      <p:ext uri="{BB962C8B-B14F-4D97-AF65-F5344CB8AC3E}">
        <p14:creationId xmlns:p14="http://schemas.microsoft.com/office/powerpoint/2010/main" val="2559045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050251"/>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在原理图上绘制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4-97</a:t>
            </a:r>
            <a:r>
              <a:rPr lang="zh-CN" altLang="en-US" kern="100" dirty="0">
                <a:latin typeface="宋体" panose="02010600030101010101" pitchFamily="2" charset="-122"/>
                <a:ea typeface="宋体" panose="02010600030101010101" pitchFamily="2" charset="-122"/>
                <a:cs typeface="Arial" panose="020B0604020202020204" pitchFamily="34" charset="0"/>
              </a:rPr>
              <a:t>所示的目标电路。</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主要步骤如下：</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1</a:t>
            </a:r>
            <a:r>
              <a:rPr lang="zh-CN" altLang="en-US" kern="100" dirty="0">
                <a:latin typeface="宋体" panose="02010600030101010101" pitchFamily="2" charset="-122"/>
                <a:ea typeface="宋体" panose="02010600030101010101" pitchFamily="2" charset="-122"/>
                <a:cs typeface="Arial" panose="020B0604020202020204" pitchFamily="34" charset="0"/>
              </a:rPr>
              <a:t>）拾取</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从库中选择原理图上零件箱上方的</a:t>
            </a:r>
            <a:r>
              <a:rPr lang="zh-CN" altLang="en-US" sz="1800" kern="100" dirty="0">
                <a:effectLst/>
                <a:latin typeface="Arial" panose="020B0604020202020204" pitchFamily="34" charset="0"/>
                <a:ea typeface="宋体" panose="02010600030101010101" pitchFamily="2" charset="-122"/>
                <a:cs typeface="黑体" panose="02010609060101010101" pitchFamily="49" charset="-122"/>
              </a:rPr>
              <a:t>“</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P”</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按钮</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这给我们提供了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元件库</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浏览器</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1289019" y="5807749"/>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4-97 </a:t>
            </a:r>
            <a:r>
              <a:rPr lang="zh-CN" altLang="en-US" sz="1200" dirty="0"/>
              <a:t>目标电路</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36039193-BE71-4CE0-BDCA-80F6ABF2E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88" b="3704"/>
          <a:stretch>
            <a:fillRect/>
          </a:stretch>
        </p:blipFill>
        <p:spPr>
          <a:xfrm>
            <a:off x="1758570" y="3211202"/>
            <a:ext cx="2371725" cy="2476500"/>
          </a:xfrm>
          <a:prstGeom prst="rect">
            <a:avLst/>
          </a:prstGeom>
          <a:noFill/>
          <a:ln>
            <a:noFill/>
          </a:ln>
        </p:spPr>
      </p:pic>
      <p:pic>
        <p:nvPicPr>
          <p:cNvPr id="5" name="图片 4">
            <a:extLst>
              <a:ext uri="{FF2B5EF4-FFF2-40B4-BE49-F238E27FC236}">
                <a16:creationId xmlns:a16="http://schemas.microsoft.com/office/drawing/2014/main" id="{0BD72984-0C38-4011-B7F6-72F43A03E813}"/>
              </a:ext>
            </a:extLst>
          </p:cNvPr>
          <p:cNvPicPr>
            <a:picLocks noChangeAspect="1"/>
          </p:cNvPicPr>
          <p:nvPr/>
        </p:nvPicPr>
        <p:blipFill>
          <a:blip r:embed="rId3"/>
          <a:stretch>
            <a:fillRect/>
          </a:stretch>
        </p:blipFill>
        <p:spPr>
          <a:xfrm>
            <a:off x="4727848" y="2489179"/>
            <a:ext cx="6041946" cy="3557169"/>
          </a:xfrm>
          <a:prstGeom prst="rect">
            <a:avLst/>
          </a:prstGeom>
        </p:spPr>
      </p:pic>
      <p:sp>
        <p:nvSpPr>
          <p:cNvPr id="17" name="文本占位符 2">
            <a:extLst>
              <a:ext uri="{FF2B5EF4-FFF2-40B4-BE49-F238E27FC236}">
                <a16:creationId xmlns:a16="http://schemas.microsoft.com/office/drawing/2014/main" id="{2DBC1CFC-B9BA-400B-932D-1BF9342F9C59}"/>
              </a:ext>
            </a:extLst>
          </p:cNvPr>
          <p:cNvSpPr txBox="1">
            <a:spLocks/>
          </p:cNvSpPr>
          <p:nvPr/>
        </p:nvSpPr>
        <p:spPr>
          <a:xfrm>
            <a:off x="6023992" y="616530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4-98 </a:t>
            </a:r>
            <a:r>
              <a:rPr lang="zh-CN" altLang="en-US" sz="1200" dirty="0"/>
              <a:t>元件库浏览器</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2043080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05025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这里</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需要一个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LED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220</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欧姆电阻，一个上拉电阻和一个按钮，所有这些</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元件</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都可以通过在对话框左上方输入关键字找到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4-99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Calibri" panose="020F0502020204030204" pitchFamily="34" charset="0"/>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只需双击结果，将零件放入零件箱中</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2506495" y="4902286"/>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4-99 </a:t>
            </a:r>
            <a:r>
              <a:rPr lang="zh-CN" altLang="en-US" sz="1200" dirty="0"/>
              <a:t>目标电路</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2DBC1CFC-B9BA-400B-932D-1BF9342F9C59}"/>
              </a:ext>
            </a:extLst>
          </p:cNvPr>
          <p:cNvSpPr txBox="1">
            <a:spLocks/>
          </p:cNvSpPr>
          <p:nvPr/>
        </p:nvSpPr>
        <p:spPr>
          <a:xfrm>
            <a:off x="6521326" y="5173755"/>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4-100 </a:t>
            </a:r>
            <a:r>
              <a:rPr lang="zh-CN" altLang="en-US" sz="1200" dirty="0"/>
              <a:t>元件库浏览器</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51BE14E6-547C-4E18-BD57-042FE16ED1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15" b="8242"/>
          <a:stretch>
            <a:fillRect/>
          </a:stretch>
        </p:blipFill>
        <p:spPr>
          <a:xfrm>
            <a:off x="2313240" y="3055909"/>
            <a:ext cx="3771900" cy="1590675"/>
          </a:xfrm>
          <a:prstGeom prst="rect">
            <a:avLst/>
          </a:prstGeom>
          <a:noFill/>
          <a:ln>
            <a:noFill/>
          </a:ln>
        </p:spPr>
      </p:pic>
      <p:pic>
        <p:nvPicPr>
          <p:cNvPr id="12" name="图片 11" descr="IMG_256">
            <a:extLst>
              <a:ext uri="{FF2B5EF4-FFF2-40B4-BE49-F238E27FC236}">
                <a16:creationId xmlns:a16="http://schemas.microsoft.com/office/drawing/2014/main" id="{2F6A734B-D7A9-4B9E-9631-C0A33F567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0526" b="4445"/>
          <a:stretch>
            <a:fillRect/>
          </a:stretch>
        </p:blipFill>
        <p:spPr>
          <a:xfrm>
            <a:off x="7448077" y="2557948"/>
            <a:ext cx="1457325" cy="2457450"/>
          </a:xfrm>
          <a:prstGeom prst="rect">
            <a:avLst/>
          </a:prstGeom>
          <a:noFill/>
          <a:ln>
            <a:noFill/>
          </a:ln>
        </p:spPr>
      </p:pic>
    </p:spTree>
    <p:extLst>
      <p:ext uri="{BB962C8B-B14F-4D97-AF65-F5344CB8AC3E}">
        <p14:creationId xmlns:p14="http://schemas.microsoft.com/office/powerpoint/2010/main" val="375171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050251"/>
            <a:ext cx="10636173" cy="1477328"/>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2</a:t>
            </a:r>
            <a:r>
              <a:rPr lang="zh-CN" altLang="en-US" kern="100" dirty="0">
                <a:latin typeface="宋体" panose="02010600030101010101" pitchFamily="2" charset="-122"/>
                <a:ea typeface="宋体" panose="02010600030101010101" pitchFamily="2" charset="-122"/>
                <a:cs typeface="Arial" panose="020B0604020202020204" pitchFamily="34" charset="0"/>
              </a:rPr>
              <a:t>）放置</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要放置零件，可在零件箱中选择零件，在原理图上单击，然后拖动到原位，再次左键单击以放下</a:t>
            </a:r>
            <a:r>
              <a:rPr lang="zh-CN" altLang="en-US" kern="100" dirty="0">
                <a:latin typeface="Calibri" panose="020F0502020204030204" pitchFamily="34" charset="0"/>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如果需要旋转零件，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则</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可以在放置</a:t>
            </a:r>
            <a:r>
              <a:rPr lang="zh-CN" altLang="en-US" kern="100" dirty="0">
                <a:latin typeface="宋体" panose="02010600030101010101" pitchFamily="2" charset="-122"/>
                <a:ea typeface="宋体" panose="02010600030101010101" pitchFamily="2" charset="-122"/>
                <a:cs typeface="黑体" panose="02010609060101010101" pitchFamily="49" charset="-122"/>
              </a:rPr>
              <a:t>期间</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使用键盘上的加号和减号键。将所有零件大致就位</a:t>
            </a:r>
            <a:r>
              <a:rPr lang="zh-CN" altLang="en-US" kern="100" dirty="0">
                <a:latin typeface="Calibri" panose="020F0502020204030204" pitchFamily="34" charset="0"/>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2587862" y="5026619"/>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4-101 </a:t>
            </a:r>
            <a:r>
              <a:rPr lang="zh-CN" altLang="en-US" sz="1200" dirty="0"/>
              <a:t>放置零件步骤</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2DBC1CFC-B9BA-400B-932D-1BF9342F9C59}"/>
              </a:ext>
            </a:extLst>
          </p:cNvPr>
          <p:cNvSpPr txBox="1">
            <a:spLocks/>
          </p:cNvSpPr>
          <p:nvPr/>
        </p:nvSpPr>
        <p:spPr>
          <a:xfrm>
            <a:off x="7032104" y="5807749"/>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4-102 </a:t>
            </a:r>
            <a:r>
              <a:rPr lang="zh-CN" altLang="en-US" sz="1200" dirty="0"/>
              <a:t>将所有零件大致就位</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A55F23C5-6FF6-4C70-9831-3ED2D8F2E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003" b="7229"/>
          <a:stretch>
            <a:fillRect/>
          </a:stretch>
        </p:blipFill>
        <p:spPr>
          <a:xfrm>
            <a:off x="1509600" y="3412073"/>
            <a:ext cx="5467350" cy="1466850"/>
          </a:xfrm>
          <a:prstGeom prst="rect">
            <a:avLst/>
          </a:prstGeom>
          <a:noFill/>
          <a:ln>
            <a:noFill/>
          </a:ln>
        </p:spPr>
      </p:pic>
      <p:pic>
        <p:nvPicPr>
          <p:cNvPr id="13" name="图片 12" descr="IMG_256">
            <a:extLst>
              <a:ext uri="{FF2B5EF4-FFF2-40B4-BE49-F238E27FC236}">
                <a16:creationId xmlns:a16="http://schemas.microsoft.com/office/drawing/2014/main" id="{255F70E0-DA25-4C86-8B9E-742813143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095" b="4124"/>
          <a:stretch>
            <a:fillRect/>
          </a:stretch>
        </p:blipFill>
        <p:spPr>
          <a:xfrm>
            <a:off x="7464152" y="2912082"/>
            <a:ext cx="2676525" cy="2657475"/>
          </a:xfrm>
          <a:prstGeom prst="rect">
            <a:avLst/>
          </a:prstGeom>
          <a:noFill/>
          <a:ln>
            <a:noFill/>
          </a:ln>
        </p:spPr>
      </p:pic>
    </p:spTree>
    <p:extLst>
      <p:ext uri="{BB962C8B-B14F-4D97-AF65-F5344CB8AC3E}">
        <p14:creationId xmlns:p14="http://schemas.microsoft.com/office/powerpoint/2010/main" val="724043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050251"/>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2</a:t>
            </a:r>
            <a:r>
              <a:rPr lang="zh-CN" altLang="en-US" kern="100" dirty="0">
                <a:latin typeface="宋体" panose="02010600030101010101" pitchFamily="2" charset="-122"/>
                <a:ea typeface="宋体" panose="02010600030101010101" pitchFamily="2" charset="-122"/>
                <a:cs typeface="Arial" panose="020B0604020202020204" pitchFamily="34" charset="0"/>
              </a:rPr>
              <a:t>）放置</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可以通过选择端子模式及放置</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旋转</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以与</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要</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做零件相同的方式施加电源和接地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编辑电源端子并指定正确的电压</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1509600" y="554741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4-103 </a:t>
            </a:r>
            <a:r>
              <a:rPr lang="zh-CN" altLang="en-US" sz="1200" dirty="0"/>
              <a:t>施加电源和接地</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7" name="文本占位符 2">
            <a:extLst>
              <a:ext uri="{FF2B5EF4-FFF2-40B4-BE49-F238E27FC236}">
                <a16:creationId xmlns:a16="http://schemas.microsoft.com/office/drawing/2014/main" id="{2DBC1CFC-B9BA-400B-932D-1BF9342F9C59}"/>
              </a:ext>
            </a:extLst>
          </p:cNvPr>
          <p:cNvSpPr txBox="1">
            <a:spLocks/>
          </p:cNvSpPr>
          <p:nvPr/>
        </p:nvSpPr>
        <p:spPr>
          <a:xfrm>
            <a:off x="6621153" y="5850963"/>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4-104 </a:t>
            </a:r>
            <a:r>
              <a:rPr lang="zh-CN" altLang="en-US" sz="1200" dirty="0"/>
              <a:t>编辑电源端子并指定正确的电压</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0" name="图片 9" descr="IMG_256">
            <a:extLst>
              <a:ext uri="{FF2B5EF4-FFF2-40B4-BE49-F238E27FC236}">
                <a16:creationId xmlns:a16="http://schemas.microsoft.com/office/drawing/2014/main" id="{E1DCA366-99E2-49C2-9ED3-DF6D3924E2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70" b="4808"/>
          <a:stretch>
            <a:fillRect/>
          </a:stretch>
        </p:blipFill>
        <p:spPr>
          <a:xfrm>
            <a:off x="1534252" y="2746482"/>
            <a:ext cx="3310826" cy="2626082"/>
          </a:xfrm>
          <a:prstGeom prst="rect">
            <a:avLst/>
          </a:prstGeom>
          <a:noFill/>
          <a:ln>
            <a:noFill/>
          </a:ln>
        </p:spPr>
      </p:pic>
      <p:pic>
        <p:nvPicPr>
          <p:cNvPr id="5" name="图片 4">
            <a:extLst>
              <a:ext uri="{FF2B5EF4-FFF2-40B4-BE49-F238E27FC236}">
                <a16:creationId xmlns:a16="http://schemas.microsoft.com/office/drawing/2014/main" id="{C51F7614-7E13-4531-BFC7-2833B0FAFF75}"/>
              </a:ext>
            </a:extLst>
          </p:cNvPr>
          <p:cNvPicPr>
            <a:picLocks noChangeAspect="1"/>
          </p:cNvPicPr>
          <p:nvPr/>
        </p:nvPicPr>
        <p:blipFill>
          <a:blip r:embed="rId3"/>
          <a:stretch>
            <a:fillRect/>
          </a:stretch>
        </p:blipFill>
        <p:spPr>
          <a:xfrm>
            <a:off x="5664195" y="2994918"/>
            <a:ext cx="2448029" cy="2377646"/>
          </a:xfrm>
          <a:prstGeom prst="rect">
            <a:avLst/>
          </a:prstGeom>
        </p:spPr>
      </p:pic>
      <p:pic>
        <p:nvPicPr>
          <p:cNvPr id="7" name="图片 6">
            <a:extLst>
              <a:ext uri="{FF2B5EF4-FFF2-40B4-BE49-F238E27FC236}">
                <a16:creationId xmlns:a16="http://schemas.microsoft.com/office/drawing/2014/main" id="{2F2BCD7F-5047-4EC0-B183-24D68CD82447}"/>
              </a:ext>
            </a:extLst>
          </p:cNvPr>
          <p:cNvPicPr>
            <a:picLocks noChangeAspect="1"/>
          </p:cNvPicPr>
          <p:nvPr/>
        </p:nvPicPr>
        <p:blipFill>
          <a:blip r:embed="rId4"/>
          <a:stretch>
            <a:fillRect/>
          </a:stretch>
        </p:blipFill>
        <p:spPr>
          <a:xfrm>
            <a:off x="8276566" y="2352088"/>
            <a:ext cx="3192985" cy="3470003"/>
          </a:xfrm>
          <a:prstGeom prst="rect">
            <a:avLst/>
          </a:prstGeom>
        </p:spPr>
      </p:pic>
    </p:spTree>
    <p:extLst>
      <p:ext uri="{BB962C8B-B14F-4D97-AF65-F5344CB8AC3E}">
        <p14:creationId xmlns:p14="http://schemas.microsoft.com/office/powerpoint/2010/main" val="3162455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320405"/>
            <a:ext cx="10636173" cy="923330"/>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这里</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还需要一个终端将按钮和</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LED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上的正确引脚</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，也可使用默认终端</a:t>
            </a:r>
            <a:r>
              <a:rPr lang="zh-CN" altLang="en-US" kern="100" dirty="0">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	</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4223792" y="5280378"/>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4-105 </a:t>
            </a:r>
            <a:r>
              <a:rPr lang="zh-CN" altLang="en-US" sz="1200" dirty="0"/>
              <a:t>使用默认终端</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43E03B84-728E-4342-B44C-8F49AA56FA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28" b="12720"/>
          <a:stretch>
            <a:fillRect/>
          </a:stretch>
        </p:blipFill>
        <p:spPr>
          <a:xfrm>
            <a:off x="3431704" y="2996952"/>
            <a:ext cx="4562475" cy="1895475"/>
          </a:xfrm>
          <a:prstGeom prst="rect">
            <a:avLst/>
          </a:prstGeom>
          <a:noFill/>
          <a:ln>
            <a:noFill/>
          </a:ln>
        </p:spPr>
      </p:pic>
    </p:spTree>
    <p:extLst>
      <p:ext uri="{BB962C8B-B14F-4D97-AF65-F5344CB8AC3E}">
        <p14:creationId xmlns:p14="http://schemas.microsoft.com/office/powerpoint/2010/main" val="718493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213285"/>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对</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硬件和固件设计开始合并。在固件中等待按钮按压的最好方法是通过引脚改变中断。这意味着需要将按钮连接到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上的引脚以改变中断可用的引脚。在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Uno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上，可以使用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IO2</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，并可以将</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LED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连接到任何可用的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引脚</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摆放电路元件（在这个阶段没有电线），</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1650010" y="5101777"/>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4-106 </a:t>
            </a:r>
            <a:r>
              <a:rPr lang="zh-CN" altLang="en-US" sz="1200" dirty="0"/>
              <a:t>添加引脚到原理图</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7" name="图片 6" descr="IMG_256">
            <a:extLst>
              <a:ext uri="{FF2B5EF4-FFF2-40B4-BE49-F238E27FC236}">
                <a16:creationId xmlns:a16="http://schemas.microsoft.com/office/drawing/2014/main" id="{97A0C4BA-C5AA-495E-86B9-7CF54164B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02" b="7194"/>
          <a:stretch>
            <a:fillRect/>
          </a:stretch>
        </p:blipFill>
        <p:spPr>
          <a:xfrm>
            <a:off x="1919535" y="3499815"/>
            <a:ext cx="2771775" cy="1228725"/>
          </a:xfrm>
          <a:prstGeom prst="rect">
            <a:avLst/>
          </a:prstGeom>
          <a:noFill/>
          <a:ln>
            <a:noFill/>
          </a:ln>
        </p:spPr>
      </p:pic>
      <p:pic>
        <p:nvPicPr>
          <p:cNvPr id="8" name="图片 7" descr="IMG_256">
            <a:extLst>
              <a:ext uri="{FF2B5EF4-FFF2-40B4-BE49-F238E27FC236}">
                <a16:creationId xmlns:a16="http://schemas.microsoft.com/office/drawing/2014/main" id="{05F2E802-2370-415F-B44B-63CFFEB3F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525" b="3846"/>
          <a:stretch>
            <a:fillRect/>
          </a:stretch>
        </p:blipFill>
        <p:spPr>
          <a:xfrm>
            <a:off x="7104112" y="2842515"/>
            <a:ext cx="2867025" cy="2857500"/>
          </a:xfrm>
          <a:prstGeom prst="rect">
            <a:avLst/>
          </a:prstGeom>
          <a:noFill/>
          <a:ln>
            <a:noFill/>
          </a:ln>
        </p:spPr>
      </p:pic>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6882211" y="6021288"/>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4-107 </a:t>
            </a:r>
            <a:r>
              <a:rPr lang="zh-CN" altLang="en-US" sz="1200" dirty="0"/>
              <a:t>摆放电路元件</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3573967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213285"/>
            <a:ext cx="10636173" cy="1477328"/>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3</a:t>
            </a:r>
            <a:r>
              <a:rPr lang="zh-CN" altLang="en-US" kern="100" dirty="0">
                <a:latin typeface="宋体" panose="02010600030101010101" pitchFamily="2" charset="-122"/>
                <a:ea typeface="宋体" panose="02010600030101010101" pitchFamily="2" charset="-122"/>
                <a:cs typeface="Arial" panose="020B0604020202020204" pitchFamily="34" charset="0"/>
              </a:rPr>
              <a:t>）连接导线</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原理图上的接线是点对点的。首先，将鼠标悬停在一个引脚上，直到指针变为绿色，然后左键单击</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接下来，将鼠标移动到目标针</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导线，直到光标再次变为绿色</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4-109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再次单击以完成导线</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9" name="文本占位符 2">
            <a:extLst>
              <a:ext uri="{FF2B5EF4-FFF2-40B4-BE49-F238E27FC236}">
                <a16:creationId xmlns:a16="http://schemas.microsoft.com/office/drawing/2014/main" id="{F35343EE-BCD3-4CCB-B6FE-24EA12ECE241}"/>
              </a:ext>
            </a:extLst>
          </p:cNvPr>
          <p:cNvSpPr txBox="1">
            <a:spLocks/>
          </p:cNvSpPr>
          <p:nvPr/>
        </p:nvSpPr>
        <p:spPr>
          <a:xfrm>
            <a:off x="1130537" y="4910947"/>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4-108 </a:t>
            </a:r>
            <a:r>
              <a:rPr lang="zh-CN" altLang="en-US" sz="1200" dirty="0"/>
              <a:t>鼠标悬停在一个引脚上，直到光标变为绿色</a:t>
            </a:r>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4656611" y="4885439"/>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4-109 </a:t>
            </a:r>
            <a:r>
              <a:rPr lang="zh-CN" altLang="en-US" sz="1200" dirty="0"/>
              <a:t>将鼠标移动到目标针</a:t>
            </a:r>
            <a:r>
              <a:rPr lang="en-US" altLang="zh-CN" sz="1200" dirty="0"/>
              <a:t>/</a:t>
            </a:r>
            <a:r>
              <a:rPr lang="zh-CN" altLang="en-US" sz="1200" dirty="0"/>
              <a:t>导线</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1" name="图片 10" descr="IMG_256">
            <a:extLst>
              <a:ext uri="{FF2B5EF4-FFF2-40B4-BE49-F238E27FC236}">
                <a16:creationId xmlns:a16="http://schemas.microsoft.com/office/drawing/2014/main" id="{1F736BA7-B80F-4C97-BBA4-65D153F60A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 r="2899" b="8276"/>
          <a:stretch>
            <a:fillRect/>
          </a:stretch>
        </p:blipFill>
        <p:spPr>
          <a:xfrm>
            <a:off x="1509600" y="3429000"/>
            <a:ext cx="2552700" cy="1266825"/>
          </a:xfrm>
          <a:prstGeom prst="rect">
            <a:avLst/>
          </a:prstGeom>
          <a:noFill/>
          <a:ln>
            <a:noFill/>
          </a:ln>
        </p:spPr>
      </p:pic>
      <p:pic>
        <p:nvPicPr>
          <p:cNvPr id="12" name="图片 11" descr="IMG_256">
            <a:extLst>
              <a:ext uri="{FF2B5EF4-FFF2-40B4-BE49-F238E27FC236}">
                <a16:creationId xmlns:a16="http://schemas.microsoft.com/office/drawing/2014/main" id="{639C8B9B-0567-4DF5-A073-91849AC16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623" b="7746"/>
          <a:stretch>
            <a:fillRect/>
          </a:stretch>
        </p:blipFill>
        <p:spPr>
          <a:xfrm>
            <a:off x="5045199" y="3429000"/>
            <a:ext cx="2533650" cy="1247775"/>
          </a:xfrm>
          <a:prstGeom prst="rect">
            <a:avLst/>
          </a:prstGeom>
          <a:noFill/>
          <a:ln>
            <a:noFill/>
          </a:ln>
        </p:spPr>
      </p:pic>
      <p:pic>
        <p:nvPicPr>
          <p:cNvPr id="13" name="图片 12" descr="IMG_256">
            <a:extLst>
              <a:ext uri="{FF2B5EF4-FFF2-40B4-BE49-F238E27FC236}">
                <a16:creationId xmlns:a16="http://schemas.microsoft.com/office/drawing/2014/main" id="{1904C993-3B1E-4ABA-84B5-21F7F921C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273" b="7086"/>
          <a:stretch>
            <a:fillRect/>
          </a:stretch>
        </p:blipFill>
        <p:spPr>
          <a:xfrm>
            <a:off x="8400256" y="3473151"/>
            <a:ext cx="2533650" cy="1123950"/>
          </a:xfrm>
          <a:prstGeom prst="rect">
            <a:avLst/>
          </a:prstGeom>
          <a:noFill/>
          <a:ln>
            <a:noFill/>
          </a:ln>
        </p:spPr>
      </p:pic>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7900904" y="4910947"/>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4-110 </a:t>
            </a:r>
            <a:r>
              <a:rPr lang="zh-CN" altLang="en-US" sz="1200" dirty="0"/>
              <a:t>完成导线连接</a:t>
            </a:r>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Tree>
    <p:extLst>
      <p:ext uri="{BB962C8B-B14F-4D97-AF65-F5344CB8AC3E}">
        <p14:creationId xmlns:p14="http://schemas.microsoft.com/office/powerpoint/2010/main" val="2897041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绘制原理图</a:t>
            </a:r>
          </a:p>
        </p:txBody>
      </p:sp>
      <p:sp>
        <p:nvSpPr>
          <p:cNvPr id="19" name="矩形 18"/>
          <p:cNvSpPr/>
          <p:nvPr/>
        </p:nvSpPr>
        <p:spPr>
          <a:xfrm>
            <a:off x="777913" y="1213285"/>
            <a:ext cx="10636173" cy="1200329"/>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接线完成后，原理图应如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marL="0" marR="0" algn="just" defTabSz="457200">
              <a:spcBef>
                <a:spcPts val="0"/>
              </a:spcBef>
              <a:spcAft>
                <a:spcPts val="0"/>
              </a:spcAft>
            </a:pPr>
            <a:r>
              <a:rPr lang="zh-CN" altLang="en-US" kern="100" dirty="0">
                <a:latin typeface="宋体" panose="02010600030101010101" pitchFamily="2" charset="-122"/>
                <a:ea typeface="宋体" panose="02010600030101010101" pitchFamily="2" charset="-122"/>
                <a:cs typeface="Arial" panose="020B0604020202020204" pitchFamily="34" charset="0"/>
              </a:rPr>
              <a:t>注意：</a:t>
            </a:r>
            <a:r>
              <a:rPr lang="en-US" altLang="zh-CN" kern="100" dirty="0">
                <a:latin typeface="宋体" panose="02010600030101010101" pitchFamily="2" charset="-122"/>
                <a:ea typeface="宋体" panose="02010600030101010101" pitchFamily="2" charset="-122"/>
                <a:cs typeface="Arial" panose="020B0604020202020204" pitchFamily="34" charset="0"/>
              </a:rPr>
              <a:t>	</a:t>
            </a: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原理图上，两个相同名称的端子之间有一个</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隐形线</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，通过将按钮连接到一个称为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IO2</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的端子，我们实际上将它连接到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Arduino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芯片上的</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IO2</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引脚</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2255399" y="5640933"/>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4-111 </a:t>
            </a:r>
            <a:r>
              <a:rPr lang="zh-CN" altLang="en-US" sz="1200" dirty="0"/>
              <a:t>原理图</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5962677" y="5640933"/>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4-112</a:t>
            </a:r>
            <a:r>
              <a:rPr lang="zh-CN" altLang="en-US" sz="1200" dirty="0"/>
              <a:t>相同名称端子即为相连端子</a:t>
            </a:r>
          </a:p>
          <a:p>
            <a:pPr marL="0" marR="0" indent="266700" algn="just">
              <a:spcBef>
                <a:spcPts val="0"/>
              </a:spcBef>
              <a:spcAft>
                <a:spcPts val="0"/>
              </a:spcAft>
            </a:pPr>
            <a:r>
              <a:rPr lang="zh-CN" altLang="en-US" sz="1800" kern="100" dirty="0">
                <a:effectLst/>
                <a:latin typeface="Arial" panose="020B0604020202020204" pitchFamily="34" charset="0"/>
                <a:ea typeface="宋体" panose="02010600030101010101" pitchFamily="2" charset="-122"/>
                <a:cs typeface="黑体" panose="02010609060101010101" pitchFamily="49" charset="-122"/>
              </a:rPr>
              <a:t> </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5" name="图片 14" descr="IMG_256">
            <a:extLst>
              <a:ext uri="{FF2B5EF4-FFF2-40B4-BE49-F238E27FC236}">
                <a16:creationId xmlns:a16="http://schemas.microsoft.com/office/drawing/2014/main" id="{2F041D99-82DF-45FB-BAA9-DF3B38B5D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380" b="3600"/>
          <a:stretch>
            <a:fillRect/>
          </a:stretch>
        </p:blipFill>
        <p:spPr>
          <a:xfrm>
            <a:off x="6456040" y="3429000"/>
            <a:ext cx="2324100" cy="1951355"/>
          </a:xfrm>
          <a:prstGeom prst="rect">
            <a:avLst/>
          </a:prstGeom>
          <a:noFill/>
          <a:ln>
            <a:noFill/>
          </a:ln>
        </p:spPr>
      </p:pic>
      <p:pic>
        <p:nvPicPr>
          <p:cNvPr id="16" name="图片 15" descr="IMG_256">
            <a:extLst>
              <a:ext uri="{FF2B5EF4-FFF2-40B4-BE49-F238E27FC236}">
                <a16:creationId xmlns:a16="http://schemas.microsoft.com/office/drawing/2014/main" id="{A25143C0-C73F-4B32-826A-05D47B525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610" b="4152"/>
          <a:stretch>
            <a:fillRect/>
          </a:stretch>
        </p:blipFill>
        <p:spPr>
          <a:xfrm>
            <a:off x="2927648" y="3018393"/>
            <a:ext cx="2286000" cy="2371090"/>
          </a:xfrm>
          <a:prstGeom prst="rect">
            <a:avLst/>
          </a:prstGeom>
          <a:noFill/>
          <a:ln>
            <a:noFill/>
          </a:ln>
        </p:spPr>
      </p:pic>
    </p:spTree>
    <p:extLst>
      <p:ext uri="{BB962C8B-B14F-4D97-AF65-F5344CB8AC3E}">
        <p14:creationId xmlns:p14="http://schemas.microsoft.com/office/powerpoint/2010/main" val="35700683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13285"/>
            <a:ext cx="10636173" cy="1477328"/>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前面</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我们</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所做的都是硬件设计。程序设计本身在可视设计器选项卡上进行。因为</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工程</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树中没有任何外部外围方法，所以必须使用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CPU</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直接驱动电子器件。</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将改变引脚中断程序</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拖放到</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初始化流程图，如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4-113</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现在，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Uno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上有两个可用的中断引脚，但是我们需要选择</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INT0</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，因为我们将按钮连接到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IO2</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4-114</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1418186" y="602700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4-113 </a:t>
            </a:r>
            <a:r>
              <a:rPr lang="zh-CN" altLang="en-US" sz="1200" dirty="0"/>
              <a:t>将改变引脚中断程序可视化命令拖放到初始化流程图</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6528048" y="5644715"/>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4-114 </a:t>
            </a:r>
            <a:r>
              <a:rPr lang="zh-CN" altLang="en-US" sz="1200" dirty="0"/>
              <a:t>中断引脚</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35073DCC-128C-41DD-A1DA-D5AA68344A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404" b="5926"/>
          <a:stretch>
            <a:fillRect/>
          </a:stretch>
        </p:blipFill>
        <p:spPr>
          <a:xfrm>
            <a:off x="911424" y="3431894"/>
            <a:ext cx="4324350" cy="2419350"/>
          </a:xfrm>
          <a:prstGeom prst="rect">
            <a:avLst/>
          </a:prstGeom>
          <a:noFill/>
          <a:ln>
            <a:noFill/>
          </a:ln>
        </p:spPr>
      </p:pic>
      <p:pic>
        <p:nvPicPr>
          <p:cNvPr id="11" name="图片 10" descr="IMG_256">
            <a:extLst>
              <a:ext uri="{FF2B5EF4-FFF2-40B4-BE49-F238E27FC236}">
                <a16:creationId xmlns:a16="http://schemas.microsoft.com/office/drawing/2014/main" id="{A38DD962-7100-4653-912E-5054FF7AD8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540"/>
          <a:stretch>
            <a:fillRect/>
          </a:stretch>
        </p:blipFill>
        <p:spPr>
          <a:xfrm>
            <a:off x="5519936" y="4167388"/>
            <a:ext cx="6086475" cy="942975"/>
          </a:xfrm>
          <a:prstGeom prst="rect">
            <a:avLst/>
          </a:prstGeom>
          <a:noFill/>
          <a:ln>
            <a:noFill/>
          </a:ln>
        </p:spPr>
      </p:pic>
    </p:spTree>
    <p:extLst>
      <p:ext uri="{BB962C8B-B14F-4D97-AF65-F5344CB8AC3E}">
        <p14:creationId xmlns:p14="http://schemas.microsoft.com/office/powerpoint/2010/main" val="3299457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1</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创建工程</a:t>
            </a:r>
          </a:p>
        </p:txBody>
      </p:sp>
      <p:sp>
        <p:nvSpPr>
          <p:cNvPr id="19" name="矩形 18"/>
          <p:cNvSpPr/>
          <p:nvPr/>
        </p:nvSpPr>
        <p:spPr>
          <a:xfrm>
            <a:off x="777913" y="1221400"/>
            <a:ext cx="10636173" cy="646331"/>
          </a:xfrm>
          <a:prstGeom prst="rect">
            <a:avLst/>
          </a:prstGeom>
        </p:spPr>
        <p:txBody>
          <a:bodyPr wrap="square">
            <a:spAutoFit/>
          </a:bodyPr>
          <a:lstStyle/>
          <a:p>
            <a:pPr algn="just" defTabSz="457200"/>
            <a:r>
              <a:rPr lang="en-US" altLang="zh-CN" sz="1800" kern="100" dirty="0">
                <a:effectLst/>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创建工程后将看到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Arduino</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处理器放置的骨架原理图和编辑窗口中熟悉的</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Setup</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和</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Loop</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例程的框架图工程，如图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4-7</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p:txBody>
      </p:sp>
      <p:pic>
        <p:nvPicPr>
          <p:cNvPr id="6" name="图片 5" descr="IMG_256">
            <a:extLst>
              <a:ext uri="{FF2B5EF4-FFF2-40B4-BE49-F238E27FC236}">
                <a16:creationId xmlns:a16="http://schemas.microsoft.com/office/drawing/2014/main" id="{31300C0A-22E4-4639-BE2C-516984832C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60" b="2286"/>
          <a:stretch>
            <a:fillRect/>
          </a:stretch>
        </p:blipFill>
        <p:spPr>
          <a:xfrm>
            <a:off x="3220590" y="1867731"/>
            <a:ext cx="5750818" cy="4372301"/>
          </a:xfrm>
          <a:prstGeom prst="rect">
            <a:avLst/>
          </a:prstGeom>
          <a:noFill/>
          <a:ln>
            <a:noFill/>
          </a:ln>
        </p:spPr>
      </p:pic>
      <p:sp>
        <p:nvSpPr>
          <p:cNvPr id="8" name="文本占位符 2">
            <a:extLst>
              <a:ext uri="{FF2B5EF4-FFF2-40B4-BE49-F238E27FC236}">
                <a16:creationId xmlns:a16="http://schemas.microsoft.com/office/drawing/2014/main" id="{8970C865-4BF1-478C-9975-5ABB11020BB4}"/>
              </a:ext>
            </a:extLst>
          </p:cNvPr>
          <p:cNvSpPr txBox="1">
            <a:spLocks/>
          </p:cNvSpPr>
          <p:nvPr/>
        </p:nvSpPr>
        <p:spPr>
          <a:xfrm>
            <a:off x="5519935" y="6361176"/>
            <a:ext cx="1152128"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4-7 </a:t>
            </a:r>
            <a:r>
              <a:rPr lang="zh-CN" altLang="en-US" sz="1200" dirty="0"/>
              <a:t>编辑窗口</a:t>
            </a:r>
          </a:p>
          <a:p>
            <a:pPr marL="0" indent="0">
              <a:buNone/>
            </a:pPr>
            <a:r>
              <a:rPr lang="en-US" altLang="zh-CN" dirty="0"/>
              <a:t> </a:t>
            </a:r>
            <a:endParaRPr lang="zh-CN" altLang="en-US" dirty="0"/>
          </a:p>
        </p:txBody>
      </p:sp>
    </p:spTree>
    <p:extLst>
      <p:ext uri="{BB962C8B-B14F-4D97-AF65-F5344CB8AC3E}">
        <p14:creationId xmlns:p14="http://schemas.microsoft.com/office/powerpoint/2010/main" val="20571081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13285"/>
            <a:ext cx="10636173" cy="923330"/>
          </a:xfrm>
          <a:prstGeom prst="rect">
            <a:avLst/>
          </a:prstGeom>
        </p:spPr>
        <p:txBody>
          <a:bodyPr wrap="square">
            <a:spAutoFit/>
          </a:bodyPr>
          <a:lstStyle/>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类似地，需要将中断设置为在下降沿</a:t>
            </a:r>
            <a:r>
              <a:rPr lang="zh-CN" altLang="en-US" kern="100" dirty="0">
                <a:latin typeface="宋体" panose="02010600030101010101" pitchFamily="2" charset="-122"/>
                <a:ea typeface="宋体" panose="02010600030101010101" pitchFamily="2" charset="-122"/>
                <a:cs typeface="黑体" panose="02010609060101010101" pitchFamily="49" charset="-122"/>
              </a:rPr>
              <a:t>触发</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，因为按下按钮时</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需要</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拉低电平</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4-115</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现在需要处理中断事件。将事件块拖放到流程图编辑器上并进行编辑。给出一个合理的名称，然后将触发器指定为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INT0</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4-116</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2443264" y="5290982"/>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4-115 </a:t>
            </a:r>
            <a:r>
              <a:rPr lang="zh-CN" altLang="en-US" sz="1200" dirty="0"/>
              <a:t>设置中断为在下降沿触发</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7752184" y="5290982"/>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4-116 </a:t>
            </a:r>
            <a:r>
              <a:rPr lang="zh-CN" altLang="en-US" sz="1200" dirty="0"/>
              <a:t>将触发器指定为</a:t>
            </a:r>
            <a:r>
              <a:rPr lang="en-US" altLang="zh-CN" sz="1200" dirty="0"/>
              <a:t>INT0</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2778E771-2182-4565-AD54-52EBD92AA7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540" b="4945"/>
          <a:stretch>
            <a:fillRect/>
          </a:stretch>
        </p:blipFill>
        <p:spPr>
          <a:xfrm>
            <a:off x="1369648" y="2780928"/>
            <a:ext cx="4724370" cy="1647825"/>
          </a:xfrm>
          <a:prstGeom prst="rect">
            <a:avLst/>
          </a:prstGeom>
          <a:noFill/>
          <a:ln>
            <a:noFill/>
          </a:ln>
        </p:spPr>
      </p:pic>
      <p:pic>
        <p:nvPicPr>
          <p:cNvPr id="13" name="图片 12" descr="IMG_256">
            <a:extLst>
              <a:ext uri="{FF2B5EF4-FFF2-40B4-BE49-F238E27FC236}">
                <a16:creationId xmlns:a16="http://schemas.microsoft.com/office/drawing/2014/main" id="{21BE2249-EBF7-4C6D-AF7E-6BDF54CDC0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797" b="4016"/>
          <a:stretch>
            <a:fillRect/>
          </a:stretch>
        </p:blipFill>
        <p:spPr>
          <a:xfrm>
            <a:off x="6672064" y="2780928"/>
            <a:ext cx="4437475" cy="2276475"/>
          </a:xfrm>
          <a:prstGeom prst="rect">
            <a:avLst/>
          </a:prstGeom>
          <a:noFill/>
          <a:ln>
            <a:noFill/>
          </a:ln>
        </p:spPr>
      </p:pic>
    </p:spTree>
    <p:extLst>
      <p:ext uri="{BB962C8B-B14F-4D97-AF65-F5344CB8AC3E}">
        <p14:creationId xmlns:p14="http://schemas.microsoft.com/office/powerpoint/2010/main" val="3011767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13285"/>
            <a:ext cx="10636173" cy="1200329"/>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当按下按钮时，打开一个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LED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，所以需要在其中一个</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线上写出一个逻辑高电平。具体来说，这里选择</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IO9</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，因为这是我们在原理图上连接</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LED</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的地方</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4-117</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首先将引脚设置为输出引脚。我们可以直接在</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Setup</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程序</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中通过将</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pinMode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拖到</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Flowline</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来完成</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4-118</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1409975" y="474804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4-117 IO9</a:t>
            </a:r>
            <a:r>
              <a:rPr lang="zh-CN" altLang="en-US" sz="1200" dirty="0"/>
              <a:t>写出一个逻辑高电平</a:t>
            </a:r>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6672064" y="5445224"/>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4-118 </a:t>
            </a:r>
            <a:r>
              <a:rPr lang="zh-CN" altLang="en-US" sz="1200" dirty="0"/>
              <a:t>引脚设置及使用</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081198A4-0F41-4DA8-9164-4C4B0EE81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821" b="10680"/>
          <a:stretch>
            <a:fillRect/>
          </a:stretch>
        </p:blipFill>
        <p:spPr>
          <a:xfrm>
            <a:off x="2279576" y="3568087"/>
            <a:ext cx="1571625" cy="876300"/>
          </a:xfrm>
          <a:prstGeom prst="rect">
            <a:avLst/>
          </a:prstGeom>
          <a:noFill/>
          <a:ln>
            <a:noFill/>
          </a:ln>
        </p:spPr>
      </p:pic>
      <p:pic>
        <p:nvPicPr>
          <p:cNvPr id="11" name="图片 10" descr="IMG_256">
            <a:extLst>
              <a:ext uri="{FF2B5EF4-FFF2-40B4-BE49-F238E27FC236}">
                <a16:creationId xmlns:a16="http://schemas.microsoft.com/office/drawing/2014/main" id="{6D1B95E3-95A2-4A6C-8510-DB93786C7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466" b="4889"/>
          <a:stretch>
            <a:fillRect/>
          </a:stretch>
        </p:blipFill>
        <p:spPr>
          <a:xfrm>
            <a:off x="5033685" y="3140968"/>
            <a:ext cx="6029325" cy="2038350"/>
          </a:xfrm>
          <a:prstGeom prst="rect">
            <a:avLst/>
          </a:prstGeom>
          <a:noFill/>
          <a:ln>
            <a:noFill/>
          </a:ln>
        </p:spPr>
      </p:pic>
    </p:spTree>
    <p:extLst>
      <p:ext uri="{BB962C8B-B14F-4D97-AF65-F5344CB8AC3E}">
        <p14:creationId xmlns:p14="http://schemas.microsoft.com/office/powerpoint/2010/main" val="1386037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13285"/>
            <a:ext cx="10636173" cy="923330"/>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然后将</a:t>
            </a:r>
            <a:r>
              <a:rPr lang="en-US" altLang="zh-CN" sz="1800" kern="100" dirty="0" err="1">
                <a:effectLst/>
                <a:latin typeface="Arial" panose="020B0604020202020204" pitchFamily="34" charset="0"/>
                <a:ea typeface="宋体" panose="02010600030101010101" pitchFamily="2" charset="-122"/>
                <a:cs typeface="黑体" panose="02010609060101010101" pitchFamily="49" charset="-122"/>
              </a:rPr>
              <a:t>digitalWrite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可视化命令</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拖放到中断处理程序中，命名引脚并将状态设置为</a:t>
            </a:r>
            <a:r>
              <a:rPr lang="en-US" altLang="zh-CN" sz="1800" kern="100" dirty="0">
                <a:effectLst/>
                <a:latin typeface="Arial" panose="020B0604020202020204" pitchFamily="34" charset="0"/>
                <a:ea typeface="宋体" panose="02010600030101010101" pitchFamily="2" charset="-122"/>
                <a:cs typeface="黑体" panose="02010609060101010101" pitchFamily="49" charset="-122"/>
              </a:rPr>
              <a:t>true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4-119</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algn="just" defTabSz="457200"/>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单击</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播放按钮进行</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仿真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，切换到原理图选项卡，然后单击按钮进行测试</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4-120</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1775520" y="4856363"/>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4-119 </a:t>
            </a:r>
            <a:r>
              <a:rPr lang="zh-CN" altLang="en-US" sz="1200" dirty="0"/>
              <a:t>将</a:t>
            </a:r>
            <a:r>
              <a:rPr lang="en-US" altLang="zh-CN" sz="1200" dirty="0" err="1"/>
              <a:t>digitalWrite</a:t>
            </a:r>
            <a:r>
              <a:rPr lang="zh-CN" altLang="en-US" sz="1200" dirty="0"/>
              <a:t>可视化命令拖放到中断处理程序中</a:t>
            </a:r>
          </a:p>
          <a:p>
            <a:pPr marL="0" marR="0" lvl="0" indent="0" algn="ctr">
              <a:spcBef>
                <a:spcPts val="0"/>
              </a:spcBef>
              <a:spcAft>
                <a:spcPts val="0"/>
              </a:spcAft>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6960096" y="4856363"/>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4-120 </a:t>
            </a:r>
            <a:r>
              <a:rPr lang="zh-CN" altLang="en-US" sz="1200" dirty="0"/>
              <a:t>单击相应按钮进行测试</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12" name="图片 11" descr="IMG_256">
            <a:extLst>
              <a:ext uri="{FF2B5EF4-FFF2-40B4-BE49-F238E27FC236}">
                <a16:creationId xmlns:a16="http://schemas.microsoft.com/office/drawing/2014/main" id="{3B04E206-BC7D-4478-A697-BD30ED644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229" b="7433"/>
          <a:stretch>
            <a:fillRect/>
          </a:stretch>
        </p:blipFill>
        <p:spPr>
          <a:xfrm>
            <a:off x="1559496" y="3284984"/>
            <a:ext cx="3667125" cy="1304925"/>
          </a:xfrm>
          <a:prstGeom prst="rect">
            <a:avLst/>
          </a:prstGeom>
          <a:noFill/>
          <a:ln>
            <a:noFill/>
          </a:ln>
        </p:spPr>
      </p:pic>
      <p:pic>
        <p:nvPicPr>
          <p:cNvPr id="13" name="图片 12" descr="IMG_256">
            <a:extLst>
              <a:ext uri="{FF2B5EF4-FFF2-40B4-BE49-F238E27FC236}">
                <a16:creationId xmlns:a16="http://schemas.microsoft.com/office/drawing/2014/main" id="{65D861AF-A062-4E1C-99BF-25E1A2DBE9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 r="4141" b="16868"/>
          <a:stretch>
            <a:fillRect/>
          </a:stretch>
        </p:blipFill>
        <p:spPr>
          <a:xfrm>
            <a:off x="5951984" y="3608833"/>
            <a:ext cx="4410075" cy="657225"/>
          </a:xfrm>
          <a:prstGeom prst="rect">
            <a:avLst/>
          </a:prstGeom>
          <a:noFill/>
          <a:ln>
            <a:noFill/>
          </a:ln>
        </p:spPr>
      </p:pic>
    </p:spTree>
    <p:extLst>
      <p:ext uri="{BB962C8B-B14F-4D97-AF65-F5344CB8AC3E}">
        <p14:creationId xmlns:p14="http://schemas.microsoft.com/office/powerpoint/2010/main" val="370412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设计程序</a:t>
            </a:r>
          </a:p>
        </p:txBody>
      </p:sp>
      <p:sp>
        <p:nvSpPr>
          <p:cNvPr id="19" name="矩形 18"/>
          <p:cNvSpPr/>
          <p:nvPr/>
        </p:nvSpPr>
        <p:spPr>
          <a:xfrm>
            <a:off x="777913" y="1213285"/>
            <a:ext cx="10636173" cy="1477328"/>
          </a:xfrm>
          <a:prstGeom prst="rect">
            <a:avLst/>
          </a:prstGeom>
        </p:spPr>
        <p:txBody>
          <a:bodyPr wrap="square">
            <a:spAutoFit/>
          </a:bodyPr>
          <a:lstStyle/>
          <a:p>
            <a:pPr algn="just" defTabSz="457200"/>
            <a:r>
              <a:rPr lang="en-US" altLang="zh-CN" kern="100" dirty="0">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要将原理图的一个区域引入可视化设计器，我们需要将其指定为活动弹出窗口。为此，需停止</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仿真</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，选择活动弹出模式并用鼠标左键拖动感兴趣的组件的框</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4-121</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a:p>
            <a:pPr marL="0" marR="0" algn="just" defTabSz="457200">
              <a:spcBef>
                <a:spcPts val="0"/>
              </a:spcBef>
              <a:spcAft>
                <a:spcPts val="0"/>
              </a:spcAft>
            </a:pPr>
            <a:r>
              <a:rPr lang="en-US" altLang="zh-CN" kern="100" dirty="0">
                <a:latin typeface="宋体" panose="02010600030101010101" pitchFamily="2" charset="-122"/>
                <a:ea typeface="宋体" panose="02010600030101010101" pitchFamily="2" charset="-122"/>
                <a:cs typeface="Arial" panose="020B0604020202020204" pitchFamily="34" charset="0"/>
              </a:rPr>
              <a:t>	</a:t>
            </a:r>
            <a:r>
              <a:rPr lang="zh-CN" altLang="en-US" kern="100" dirty="0">
                <a:latin typeface="宋体" panose="02010600030101010101" pitchFamily="2" charset="-122"/>
                <a:ea typeface="宋体" panose="02010600030101010101" pitchFamily="2" charset="-122"/>
                <a:cs typeface="Arial" panose="020B0604020202020204" pitchFamily="34" charset="0"/>
              </a:rPr>
              <a:t>此时</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播放，可以在可视设计</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器</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通过活动弹出窗口进行测试。在这种情况下，这是一个偏好的问题，但是，在调试时，能够同时看到电路通常是非常有用的。</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marR="0" algn="just" defTabSz="457200">
              <a:spcBef>
                <a:spcPts val="0"/>
              </a:spcBef>
              <a:spcAft>
                <a:spcPts val="0"/>
              </a:spcAft>
            </a:pPr>
            <a:r>
              <a:rPr lang="en-US" altLang="zh-CN" sz="1800" kern="100" dirty="0">
                <a:effectLst/>
                <a:latin typeface="宋体" panose="02010600030101010101" pitchFamily="2" charset="-122"/>
                <a:ea typeface="宋体" panose="02010600030101010101" pitchFamily="2" charset="-122"/>
                <a:cs typeface="黑体" panose="02010609060101010101" pitchFamily="49" charset="-122"/>
              </a:rPr>
              <a:t>	</a:t>
            </a:r>
            <a:r>
              <a:rPr lang="zh-CN" altLang="en-US" sz="1800" kern="100" dirty="0">
                <a:effectLst/>
                <a:latin typeface="宋体" panose="02010600030101010101" pitchFamily="2" charset="-122"/>
                <a:ea typeface="宋体" panose="02010600030101010101" pitchFamily="2" charset="-122"/>
                <a:cs typeface="黑体" panose="02010609060101010101" pitchFamily="49" charset="-122"/>
              </a:rPr>
              <a:t>程序流程图应该最终看起来</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a:t>
            </a:r>
            <a:r>
              <a:rPr lang="zh-CN" altLang="en-US" kern="100" dirty="0">
                <a:latin typeface="宋体" panose="02010600030101010101" pitchFamily="2" charset="-122"/>
                <a:ea typeface="宋体" panose="02010600030101010101" pitchFamily="2" charset="-122"/>
                <a:cs typeface="Arial" panose="020B0604020202020204" pitchFamily="34" charset="0"/>
              </a:rPr>
              <a:t>图</a:t>
            </a:r>
            <a:r>
              <a:rPr lang="en-US" altLang="zh-CN" kern="100" dirty="0">
                <a:latin typeface="宋体" panose="02010600030101010101" pitchFamily="2" charset="-122"/>
                <a:ea typeface="宋体" panose="02010600030101010101" pitchFamily="2" charset="-122"/>
                <a:cs typeface="Arial" panose="020B0604020202020204" pitchFamily="34" charset="0"/>
              </a:rPr>
              <a:t>4-122</a:t>
            </a:r>
            <a:r>
              <a:rPr lang="zh-CN" altLang="en-US" kern="100" dirty="0">
                <a:latin typeface="宋体" panose="02010600030101010101" pitchFamily="2" charset="-122"/>
                <a:ea typeface="宋体" panose="02010600030101010101" pitchFamily="2" charset="-122"/>
                <a:cs typeface="Arial" panose="020B0604020202020204" pitchFamily="34" charset="0"/>
              </a:rPr>
              <a:t>所示。</a:t>
            </a:r>
            <a:endParaRPr lang="en-US" altLang="zh-CN" kern="100" dirty="0">
              <a:latin typeface="宋体" panose="02010600030101010101" pitchFamily="2" charset="-122"/>
              <a:ea typeface="宋体" panose="02010600030101010101" pitchFamily="2" charset="-122"/>
              <a:cs typeface="Arial" panose="020B0604020202020204" pitchFamily="34" charset="0"/>
            </a:endParaRPr>
          </a:p>
        </p:txBody>
      </p:sp>
      <p:sp>
        <p:nvSpPr>
          <p:cNvPr id="10" name="文本占位符 2">
            <a:extLst>
              <a:ext uri="{FF2B5EF4-FFF2-40B4-BE49-F238E27FC236}">
                <a16:creationId xmlns:a16="http://schemas.microsoft.com/office/drawing/2014/main" id="{FEDC3037-B14D-4081-8D07-CE3F13FECAF9}"/>
              </a:ext>
            </a:extLst>
          </p:cNvPr>
          <p:cNvSpPr txBox="1">
            <a:spLocks/>
          </p:cNvSpPr>
          <p:nvPr/>
        </p:nvSpPr>
        <p:spPr>
          <a:xfrm>
            <a:off x="1953195" y="5835758"/>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altLang="zh-CN" sz="1200" dirty="0"/>
              <a:t>4-121 </a:t>
            </a:r>
            <a:r>
              <a:rPr lang="zh-CN" altLang="en-US" sz="1200" dirty="0"/>
              <a:t>设置活动弹出窗口</a:t>
            </a:r>
          </a:p>
          <a:p>
            <a:pPr marL="0" marR="0" lvl="0" indent="0" algn="ctr">
              <a:spcBef>
                <a:spcPts val="0"/>
              </a:spcBef>
              <a:spcAft>
                <a:spcPts val="0"/>
              </a:spcAft>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sp>
        <p:nvSpPr>
          <p:cNvPr id="14" name="文本占位符 2">
            <a:extLst>
              <a:ext uri="{FF2B5EF4-FFF2-40B4-BE49-F238E27FC236}">
                <a16:creationId xmlns:a16="http://schemas.microsoft.com/office/drawing/2014/main" id="{F5EFAEF8-03B2-4876-89B0-7D52F53D4F98}"/>
              </a:ext>
            </a:extLst>
          </p:cNvPr>
          <p:cNvSpPr txBox="1">
            <a:spLocks/>
          </p:cNvSpPr>
          <p:nvPr/>
        </p:nvSpPr>
        <p:spPr>
          <a:xfrm>
            <a:off x="7104112" y="6034321"/>
            <a:ext cx="3310826" cy="5429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a:spcBef>
                <a:spcPts val="0"/>
              </a:spcBef>
              <a:spcAft>
                <a:spcPts val="0"/>
              </a:spcAft>
              <a:buNone/>
            </a:pPr>
            <a:r>
              <a:rPr lang="en-US" altLang="zh-CN" sz="1200" dirty="0"/>
              <a:t>4-122 </a:t>
            </a:r>
            <a:r>
              <a:rPr lang="zh-CN" altLang="en-US" sz="1200" dirty="0"/>
              <a:t>程序流程图</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marL="0" indent="0" algn="ctr">
              <a:spcBef>
                <a:spcPts val="0"/>
              </a:spcBef>
              <a:buNone/>
            </a:pPr>
            <a:r>
              <a:rPr lang="en-US" altLang="zh-CN" sz="1200" dirty="0"/>
              <a:t> </a:t>
            </a:r>
            <a:endParaRPr lang="zh-CN" altLang="en-US" sz="1200" dirty="0"/>
          </a:p>
          <a:p>
            <a:pPr marL="0" indent="0" algn="ctr">
              <a:spcBef>
                <a:spcPts val="0"/>
              </a:spcBef>
              <a:buNone/>
            </a:pPr>
            <a:endParaRPr lang="zh-CN" altLang="en-US" sz="1200" dirty="0"/>
          </a:p>
          <a:p>
            <a:pPr marL="0" marR="0" lvl="0" indent="0" algn="ctr">
              <a:spcBef>
                <a:spcPts val="0"/>
              </a:spcBef>
              <a:spcAft>
                <a:spcPts val="0"/>
              </a:spcAft>
              <a:buNone/>
            </a:pPr>
            <a:endParaRPr lang="zh-CN" altLang="en-US" sz="1200" dirty="0"/>
          </a:p>
          <a:p>
            <a:pPr marL="0" indent="0">
              <a:buNone/>
            </a:pPr>
            <a:endParaRPr lang="zh-CN" altLang="en-US" sz="1200" dirty="0"/>
          </a:p>
          <a:p>
            <a:pPr marL="0" indent="0">
              <a:buNone/>
            </a:pPr>
            <a:endParaRPr lang="zh-CN" altLang="en-US" sz="1200" dirty="0"/>
          </a:p>
          <a:p>
            <a:pPr marL="0" indent="0">
              <a:buNone/>
            </a:pPr>
            <a:r>
              <a:rPr lang="en-US" altLang="zh-CN" sz="1200" dirty="0"/>
              <a:t> </a:t>
            </a:r>
            <a:endParaRPr lang="zh-CN" altLang="en-US" sz="1200" dirty="0"/>
          </a:p>
          <a:p>
            <a:pPr marL="0" indent="0">
              <a:buNone/>
            </a:pPr>
            <a:endParaRPr lang="zh-CN" altLang="en-US" sz="1200" dirty="0"/>
          </a:p>
          <a:p>
            <a:pPr marL="0" indent="0">
              <a:buNone/>
            </a:pPr>
            <a:r>
              <a:rPr lang="en-US" altLang="zh-CN" dirty="0"/>
              <a:t> </a:t>
            </a:r>
            <a:endParaRPr lang="zh-CN" altLang="en-US" dirty="0"/>
          </a:p>
        </p:txBody>
      </p:sp>
      <p:pic>
        <p:nvPicPr>
          <p:cNvPr id="9" name="图片 8" descr="IMG_256">
            <a:extLst>
              <a:ext uri="{FF2B5EF4-FFF2-40B4-BE49-F238E27FC236}">
                <a16:creationId xmlns:a16="http://schemas.microsoft.com/office/drawing/2014/main" id="{56556612-BFC2-44F6-95DA-4D642F5F7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745" b="5702"/>
          <a:stretch>
            <a:fillRect/>
          </a:stretch>
        </p:blipFill>
        <p:spPr>
          <a:xfrm>
            <a:off x="1246408" y="3239248"/>
            <a:ext cx="4724400" cy="2047875"/>
          </a:xfrm>
          <a:prstGeom prst="rect">
            <a:avLst/>
          </a:prstGeom>
          <a:noFill/>
          <a:ln>
            <a:noFill/>
          </a:ln>
        </p:spPr>
      </p:pic>
      <p:pic>
        <p:nvPicPr>
          <p:cNvPr id="11" name="图片 10" descr="IMG_256">
            <a:extLst>
              <a:ext uri="{FF2B5EF4-FFF2-40B4-BE49-F238E27FC236}">
                <a16:creationId xmlns:a16="http://schemas.microsoft.com/office/drawing/2014/main" id="{C8B4FBBD-1197-4BF4-B193-D4F9A668E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395" b="3519"/>
          <a:stretch>
            <a:fillRect/>
          </a:stretch>
        </p:blipFill>
        <p:spPr>
          <a:xfrm>
            <a:off x="6312024" y="3092246"/>
            <a:ext cx="4724400" cy="2811911"/>
          </a:xfrm>
          <a:prstGeom prst="rect">
            <a:avLst/>
          </a:prstGeom>
          <a:noFill/>
          <a:ln>
            <a:noFill/>
          </a:ln>
        </p:spPr>
      </p:pic>
    </p:spTree>
    <p:extLst>
      <p:ext uri="{BB962C8B-B14F-4D97-AF65-F5344CB8AC3E}">
        <p14:creationId xmlns:p14="http://schemas.microsoft.com/office/powerpoint/2010/main" val="1787464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646331"/>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kern="100" dirty="0">
                <a:latin typeface="Arial" panose="020B0604020202020204" pitchFamily="34" charset="0"/>
                <a:ea typeface="宋体" panose="02010600030101010101" pitchFamily="2" charset="-122"/>
                <a:cs typeface="Arial" panose="020B0604020202020204" pitchFamily="34" charset="0"/>
              </a:rPr>
              <a:t>接下来，</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我们将添加一个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 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。在</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Visual Designer</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中，右键单击项目树并选择</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Add Peripheral</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命令。接下来，切换到</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并选择一个</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LED</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4-8</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p:txBody>
      </p:sp>
      <p:pic>
        <p:nvPicPr>
          <p:cNvPr id="7" name="图片 6" descr="IMG_256">
            <a:extLst>
              <a:ext uri="{FF2B5EF4-FFF2-40B4-BE49-F238E27FC236}">
                <a16:creationId xmlns:a16="http://schemas.microsoft.com/office/drawing/2014/main" id="{04CD123F-E29E-4C20-AEBF-FA36CFB6A0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97" b="3935"/>
          <a:stretch>
            <a:fillRect/>
          </a:stretch>
        </p:blipFill>
        <p:spPr>
          <a:xfrm>
            <a:off x="2567608" y="2199445"/>
            <a:ext cx="6067425" cy="2790825"/>
          </a:xfrm>
          <a:prstGeom prst="rect">
            <a:avLst/>
          </a:prstGeom>
          <a:noFill/>
          <a:ln>
            <a:noFill/>
          </a:ln>
        </p:spPr>
      </p:pic>
      <p:sp>
        <p:nvSpPr>
          <p:cNvPr id="9" name="文本占位符 2">
            <a:extLst>
              <a:ext uri="{FF2B5EF4-FFF2-40B4-BE49-F238E27FC236}">
                <a16:creationId xmlns:a16="http://schemas.microsoft.com/office/drawing/2014/main" id="{5405876C-C596-4262-9C73-D13BA5938C14}"/>
              </a:ext>
            </a:extLst>
          </p:cNvPr>
          <p:cNvSpPr txBox="1">
            <a:spLocks/>
          </p:cNvSpPr>
          <p:nvPr/>
        </p:nvSpPr>
        <p:spPr>
          <a:xfrm>
            <a:off x="4921932" y="5139776"/>
            <a:ext cx="1358776"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4-8 </a:t>
            </a:r>
            <a:r>
              <a:rPr lang="zh-CN" altLang="en-US" sz="1200" dirty="0"/>
              <a:t>添加</a:t>
            </a:r>
            <a:r>
              <a:rPr lang="en-US" altLang="zh-CN" sz="1200" dirty="0"/>
              <a:t>LED</a:t>
            </a:r>
            <a:r>
              <a:rPr lang="zh-CN" altLang="en-US" sz="1200" dirty="0"/>
              <a:t>模块</a:t>
            </a:r>
          </a:p>
          <a:p>
            <a:pPr marL="0" indent="0">
              <a:buNone/>
            </a:pPr>
            <a:r>
              <a:rPr lang="en-US" altLang="zh-CN" dirty="0"/>
              <a:t> </a:t>
            </a:r>
            <a:endParaRPr lang="zh-CN" altLang="en-US" dirty="0"/>
          </a:p>
        </p:txBody>
      </p:sp>
    </p:spTree>
    <p:extLst>
      <p:ext uri="{BB962C8B-B14F-4D97-AF65-F5344CB8AC3E}">
        <p14:creationId xmlns:p14="http://schemas.microsoft.com/office/powerpoint/2010/main" val="1987240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19336" y="277350"/>
            <a:ext cx="1097431" cy="1009649"/>
          </a:xfrm>
        </p:spPr>
        <p:txBody>
          <a:bodyPr/>
          <a:lstStyle/>
          <a:p>
            <a:r>
              <a:rPr lang="en-US" altLang="zh-CN" dirty="0"/>
              <a:t>2</a:t>
            </a:r>
            <a:endParaRPr lang="zh-CN" altLang="en-US" dirty="0"/>
          </a:p>
        </p:txBody>
      </p:sp>
      <p:sp>
        <p:nvSpPr>
          <p:cNvPr id="3" name="文本占位符 2"/>
          <p:cNvSpPr>
            <a:spLocks noGrp="1"/>
          </p:cNvSpPr>
          <p:nvPr>
            <p:ph type="body" sz="quarter" idx="12"/>
          </p:nvPr>
        </p:nvSpPr>
        <p:spPr>
          <a:xfrm>
            <a:off x="1509600" y="278936"/>
            <a:ext cx="4802424" cy="532716"/>
          </a:xfrm>
        </p:spPr>
        <p:txBody>
          <a:bodyPr/>
          <a:lstStyle/>
          <a:p>
            <a:r>
              <a:rPr lang="zh-CN" altLang="en-US" dirty="0"/>
              <a:t>添加外围设备</a:t>
            </a:r>
          </a:p>
        </p:txBody>
      </p:sp>
      <p:sp>
        <p:nvSpPr>
          <p:cNvPr id="19" name="矩形 18"/>
          <p:cNvSpPr/>
          <p:nvPr/>
        </p:nvSpPr>
        <p:spPr>
          <a:xfrm>
            <a:off x="777913" y="1221400"/>
            <a:ext cx="10636173" cy="646331"/>
          </a:xfrm>
          <a:prstGeom prst="rect">
            <a:avLst/>
          </a:prstGeom>
        </p:spPr>
        <p:txBody>
          <a:bodyPr wrap="square">
            <a:spAutoFit/>
          </a:bodyPr>
          <a:lstStyle/>
          <a:p>
            <a:pPr algn="just" defTabSz="457200"/>
            <a:r>
              <a:rPr lang="en-US" altLang="zh-CN" kern="100" dirty="0">
                <a:latin typeface="Arial" panose="020B0604020202020204" pitchFamily="34" charset="0"/>
                <a:ea typeface="宋体" panose="02010600030101010101" pitchFamily="2" charset="-122"/>
                <a:cs typeface="Arial" panose="020B0604020202020204" pitchFamily="34" charset="0"/>
              </a:rPr>
              <a:t>	</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重复此过程以添加</a:t>
            </a:r>
            <a:r>
              <a:rPr lang="en-US" altLang="zh-CN" sz="1800" kern="100" dirty="0">
                <a:effectLst/>
                <a:latin typeface="Arial" panose="020B0604020202020204" pitchFamily="34" charset="0"/>
                <a:ea typeface="宋体" panose="02010600030101010101" pitchFamily="2" charset="-122"/>
                <a:cs typeface="Arial" panose="020B0604020202020204" pitchFamily="34" charset="0"/>
              </a:rPr>
              <a:t>Grove</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按钮。如果随后切换到原理图选项卡，将看到“虚拟硬件”已自动放置，</a:t>
            </a:r>
            <a:endParaRPr lang="zh-CN" altLang="en-US" sz="1800" kern="100" dirty="0">
              <a:effectLst/>
              <a:latin typeface="Calibri" panose="020F0502020204030204" pitchFamily="34" charset="0"/>
              <a:ea typeface="宋体" panose="02010600030101010101" pitchFamily="2" charset="-122"/>
              <a:cs typeface="黑体" panose="02010609060101010101" pitchFamily="49" charset="-122"/>
            </a:endParaRPr>
          </a:p>
          <a:p>
            <a:pPr algn="just" defTabSz="457200"/>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如图</a:t>
            </a:r>
            <a:r>
              <a:rPr lang="en-US" altLang="zh-CN" sz="1800" kern="100" dirty="0">
                <a:effectLst/>
                <a:latin typeface="宋体" panose="02010600030101010101" pitchFamily="2" charset="-122"/>
                <a:ea typeface="宋体" panose="02010600030101010101" pitchFamily="2" charset="-122"/>
                <a:cs typeface="Arial" panose="020B0604020202020204" pitchFamily="34" charset="0"/>
              </a:rPr>
              <a:t>4-9</a:t>
            </a:r>
            <a:r>
              <a:rPr lang="zh-CN" altLang="en-US" sz="1800" kern="100" dirty="0">
                <a:effectLst/>
                <a:latin typeface="宋体" panose="02010600030101010101" pitchFamily="2" charset="-122"/>
                <a:ea typeface="宋体" panose="02010600030101010101" pitchFamily="2" charset="-122"/>
                <a:cs typeface="Arial" panose="020B0604020202020204" pitchFamily="34" charset="0"/>
              </a:rPr>
              <a:t>所示。</a:t>
            </a:r>
            <a:endParaRPr lang="en-US" altLang="zh-CN" sz="1800" kern="100" dirty="0">
              <a:effectLst/>
              <a:latin typeface="宋体" panose="02010600030101010101" pitchFamily="2" charset="-122"/>
              <a:ea typeface="宋体" panose="02010600030101010101" pitchFamily="2" charset="-122"/>
              <a:cs typeface="Arial" panose="020B0604020202020204" pitchFamily="34" charset="0"/>
            </a:endParaRPr>
          </a:p>
        </p:txBody>
      </p:sp>
      <p:sp>
        <p:nvSpPr>
          <p:cNvPr id="9" name="文本占位符 2">
            <a:extLst>
              <a:ext uri="{FF2B5EF4-FFF2-40B4-BE49-F238E27FC236}">
                <a16:creationId xmlns:a16="http://schemas.microsoft.com/office/drawing/2014/main" id="{5405876C-C596-4262-9C73-D13BA5938C14}"/>
              </a:ext>
            </a:extLst>
          </p:cNvPr>
          <p:cNvSpPr txBox="1">
            <a:spLocks/>
          </p:cNvSpPr>
          <p:nvPr/>
        </p:nvSpPr>
        <p:spPr>
          <a:xfrm>
            <a:off x="4295800" y="5426973"/>
            <a:ext cx="2214980" cy="4968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200" dirty="0"/>
              <a:t>4-9  </a:t>
            </a:r>
            <a:r>
              <a:rPr lang="zh-CN" altLang="en-US" sz="1200" dirty="0"/>
              <a:t>原理图显示添加外围设备</a:t>
            </a:r>
          </a:p>
          <a:p>
            <a:pPr marL="0" indent="0">
              <a:buNone/>
            </a:pPr>
            <a:r>
              <a:rPr lang="en-US" altLang="zh-CN" dirty="0"/>
              <a:t> </a:t>
            </a:r>
            <a:endParaRPr lang="zh-CN" altLang="en-US" dirty="0"/>
          </a:p>
        </p:txBody>
      </p:sp>
      <p:pic>
        <p:nvPicPr>
          <p:cNvPr id="8" name="图片 7">
            <a:extLst>
              <a:ext uri="{FF2B5EF4-FFF2-40B4-BE49-F238E27FC236}">
                <a16:creationId xmlns:a16="http://schemas.microsoft.com/office/drawing/2014/main" id="{697CA596-753E-467A-A24B-CEBB84DE0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110" b="3093"/>
          <a:stretch>
            <a:fillRect/>
          </a:stretch>
        </p:blipFill>
        <p:spPr>
          <a:xfrm>
            <a:off x="983690" y="2364170"/>
            <a:ext cx="4419600" cy="2814776"/>
          </a:xfrm>
          <a:prstGeom prst="rect">
            <a:avLst/>
          </a:prstGeom>
          <a:noFill/>
          <a:ln>
            <a:noFill/>
          </a:ln>
        </p:spPr>
      </p:pic>
      <p:pic>
        <p:nvPicPr>
          <p:cNvPr id="10" name="图片 9">
            <a:extLst>
              <a:ext uri="{FF2B5EF4-FFF2-40B4-BE49-F238E27FC236}">
                <a16:creationId xmlns:a16="http://schemas.microsoft.com/office/drawing/2014/main" id="{3B33FFF1-7EB6-4AC3-9D9D-3E890F112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703" b="5660"/>
          <a:stretch>
            <a:fillRect/>
          </a:stretch>
        </p:blipFill>
        <p:spPr>
          <a:xfrm>
            <a:off x="5403290" y="2364170"/>
            <a:ext cx="5486400" cy="2814776"/>
          </a:xfrm>
          <a:prstGeom prst="rect">
            <a:avLst/>
          </a:prstGeom>
          <a:noFill/>
          <a:ln>
            <a:noFill/>
          </a:ln>
        </p:spPr>
      </p:pic>
    </p:spTree>
    <p:extLst>
      <p:ext uri="{BB962C8B-B14F-4D97-AF65-F5344CB8AC3E}">
        <p14:creationId xmlns:p14="http://schemas.microsoft.com/office/powerpoint/2010/main" val="1736656870"/>
      </p:ext>
    </p:extLst>
  </p:cSld>
  <p:clrMapOvr>
    <a:masterClrMapping/>
  </p:clrMapOvr>
</p:sld>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4318</TotalTime>
  <Words>5454</Words>
  <Application>Microsoft Office PowerPoint</Application>
  <PresentationFormat>宽屏</PresentationFormat>
  <Paragraphs>872</Paragraphs>
  <Slides>73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73</vt:i4>
      </vt:variant>
    </vt:vector>
  </HeadingPairs>
  <TitlesOfParts>
    <vt:vector size="79" baseType="lpstr">
      <vt:lpstr>宋体</vt:lpstr>
      <vt:lpstr>Calibri</vt:lpstr>
      <vt:lpstr>华文细黑</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徐 文杰</cp:lastModifiedBy>
  <cp:revision>405</cp:revision>
  <dcterms:created xsi:type="dcterms:W3CDTF">2015-05-14T07:52:23Z</dcterms:created>
  <dcterms:modified xsi:type="dcterms:W3CDTF">2021-05-06T09:47:44Z</dcterms:modified>
</cp:coreProperties>
</file>